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Lst>
  <p:sldSz cy="5143500" cx="9144000"/>
  <p:notesSz cx="6858000" cy="9144000"/>
  <p:embeddedFontLst>
    <p:embeddedFont>
      <p:font typeface="Roboto"/>
      <p:regular r:id="rId156"/>
      <p:bold r:id="rId157"/>
      <p:italic r:id="rId158"/>
      <p:boldItalic r:id="rId159"/>
    </p:embeddedFont>
    <p:embeddedFont>
      <p:font typeface="Lato"/>
      <p:regular r:id="rId160"/>
      <p:bold r:id="rId161"/>
      <p:italic r:id="rId162"/>
      <p:boldItalic r:id="rId163"/>
    </p:embeddedFont>
    <p:embeddedFont>
      <p:font typeface="Tahoma"/>
      <p:regular r:id="rId164"/>
      <p:bold r:id="rId1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Tahoma-bold.fntdata"/><Relationship Id="rId69" Type="http://schemas.openxmlformats.org/officeDocument/2006/relationships/slide" Target="slides/slide64.xml"/><Relationship Id="rId164" Type="http://schemas.openxmlformats.org/officeDocument/2006/relationships/font" Target="fonts/Tahoma-regular.fntdata"/><Relationship Id="rId163" Type="http://schemas.openxmlformats.org/officeDocument/2006/relationships/font" Target="fonts/Lato-boldItalic.fntdata"/><Relationship Id="rId162" Type="http://schemas.openxmlformats.org/officeDocument/2006/relationships/font" Target="fonts/Lato-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Lato-bold.fntdata"/><Relationship Id="rId54" Type="http://schemas.openxmlformats.org/officeDocument/2006/relationships/slide" Target="slides/slide49.xml"/><Relationship Id="rId160" Type="http://schemas.openxmlformats.org/officeDocument/2006/relationships/font" Target="fonts/Lato-regular.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Roboto-boldItalic.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Roboto-italic.fntdata"/><Relationship Id="rId157" Type="http://schemas.openxmlformats.org/officeDocument/2006/relationships/font" Target="fonts/Roboto-bold.fntdata"/><Relationship Id="rId156" Type="http://schemas.openxmlformats.org/officeDocument/2006/relationships/font" Target="fonts/Roboto-regular.fntdata"/><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4a729cae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4a729cae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76bb0c0a19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76bb0c0a19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76bb0c0a1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6bb0c0a1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76bb0c0a19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76bb0c0a19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76bb0c0a1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76bb0c0a1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76bb0c0a19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76bb0c0a19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7dfff772d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7dfff772d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76bb0c0a19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76bb0c0a19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76bb0c0a19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76bb0c0a19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76bb0c0a1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76bb0c0a1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76bb0c0a19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76bb0c0a19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4a729cae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4a729cae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7e221d7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7e221d7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7e221d7c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7e221d7ca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7e221d7c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7e221d7c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7e221d7ca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7e221d7ca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7e221d7ca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7e221d7ca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7e221d7ca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7e221d7ca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7e221d7ca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7e221d7ca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g7e221d7ca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e221d7ca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7e221d7ca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7e221d7ca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7e221d7ca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7e221d7ca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4a729cae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4a729cae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7e221d7ca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7e221d7ca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7e221d7ca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7e221d7ca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7e221d7ca2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7e221d7ca2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7e221d7ca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7e221d7ca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7e221d7ca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7e221d7ca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7e221d7ca2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7e221d7ca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7e221d7ca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7e221d7ca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7e221d7ca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7e221d7ca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7e221d7ca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7e221d7ca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7e221d7ca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7e221d7ca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4a729cae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4a729cae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7e221d7ca2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7e221d7ca2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7e221d7ca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7e221d7ca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7e221d7ca2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7e221d7ca2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7e221d7ca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7e221d7ca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g7e221d7ca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7e221d7ca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7e221d7ca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7e221d7ca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7e221d7ca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7e221d7ca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7e221d7ca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7e221d7ca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7e221d7ca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7e221d7ca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Google Shape;1187;g7e221d7ca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7e221d7ca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4a729cae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4a729cae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g7e221d7ca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7e221d7ca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7e221d7ca2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7e221d7ca2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7e221d7ca2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7e221d7ca2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7e221d7ca2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7e221d7ca2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7e221d7ca2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e221d7ca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7e221d7ca2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7e221d7ca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7e221d7ca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7e221d7ca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7e221d7ca2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7e221d7ca2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7e221d7ca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7e221d7ca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7e221d7ca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7e221d7ca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4a729cae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4a729cae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7e221d7ca2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7e221d7ca2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fc75782d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fc75782d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fc75782d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fc75782d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fc75782d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fc75782d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fc75782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fc75782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da3b8f00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da3b8f00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da3b8f00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da3b8f00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fc75782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fc75782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da3b8f00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da3b8f00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da3b8f00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da3b8f00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6da3b8f00a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da3b8f00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fc75782d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fc75782d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fc75782d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fc75782d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fc75782d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fc75782d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fc75782d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fc75782d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da3b8f00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da3b8f00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fc75782d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fc75782d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da3b8f00a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da3b8f00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db4ba75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db4ba75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da3b8f00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da3b8f00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db4ba751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db4ba751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db4ba751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db4ba751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6da3b8f00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6da3b8f00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db4ba751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db4ba751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db4ba751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db4ba75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db4ba751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6db4ba751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6db4ba751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6db4ba751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a729cae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a729cae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db4ba751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db4ba751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db4ba751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db4ba751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db4ba751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db4ba751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db4ba751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db4ba751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db4ba751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db4ba751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6db4ba75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6db4ba75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db4ba751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db4ba751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da3b8f00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da3b8f00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6db4ba751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6db4ba751c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db4ba751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6db4ba751c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4a729ca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4a729ca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db4ba751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6db4ba751c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6db4ba751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6db4ba751c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6db4ba751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db4ba751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da3b8f00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da3b8f00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da3b8f00a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da3b8f00a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da3b8f00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da3b8f00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da3b8f00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da3b8f00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6da3b8f00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6da3b8f00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6da3b8f00a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6da3b8f00a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6da3b8f00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da3b8f00a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4a729cae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4a729cae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6bb0c0a1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76bb0c0a1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76bb0c0a1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76bb0c0a1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7dd2e229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7dd2e229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7dd2e2297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7dd2e2297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7dd2e2297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7dd2e2297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7dd2e2297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dd2e2297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7dd2e2297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7dd2e2297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76bb0c0a1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6bb0c0a1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76bb0c0a1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76bb0c0a1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76bb0c0a1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6bb0c0a1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4a729cae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4a729cae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7fc75782d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7fc75782d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6bb0c0a1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76bb0c0a1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7dd2e2297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7dd2e2297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7dd2e2297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dd2e2297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76bb0c0a1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6bb0c0a1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76bb0c0a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6bb0c0a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76bb0c0a19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76bb0c0a19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76bb0c0a1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76bb0c0a1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76bb0c0a1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76bb0c0a1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76bb0c0a1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76bb0c0a1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4a729cae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4a729cae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76bb0c0a1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76bb0c0a1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76bb0c0a1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76bb0c0a1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76bb0c0a1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76bb0c0a1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76bb0c0a1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76bb0c0a1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76bb0c0a1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76bb0c0a1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76bb0c0a1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76bb0c0a1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76bb0c0a1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76bb0c0a19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76bb0c0a1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76bb0c0a1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76bb0c0a1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76bb0c0a1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76bb0c0a19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76bb0c0a19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4a729cae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4a729cae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76bb0c0a19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76bb0c0a19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76bb0c0a19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6bb0c0a19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7dfff772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7dfff772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7dfff772d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7dfff772d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7dfff772d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dfff772d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7dfff772d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7dfff772d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7dfff772d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7dfff772d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76bb0c0a19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76bb0c0a19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76bb0c0a1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76bb0c0a1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76bb0c0a19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76bb0c0a19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FF5200"/>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rgbClr val="004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rgbClr val="0086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rgbClr val="02D4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rgbClr val="004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rgbClr val="02D4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00758D"/>
        </a:solidFill>
      </p:bgPr>
    </p:bg>
    <p:spTree>
      <p:nvGrpSpPr>
        <p:cNvPr id="71" name="Shape 71"/>
        <p:cNvGrpSpPr/>
        <p:nvPr/>
      </p:nvGrpSpPr>
      <p:grpSpPr>
        <a:xfrm>
          <a:off x="0" y="0"/>
          <a:ext cx="0" cy="0"/>
          <a:chOff x="0" y="0"/>
          <a:chExt cx="0" cy="0"/>
        </a:xfrm>
      </p:grpSpPr>
      <p:grpSp>
        <p:nvGrpSpPr>
          <p:cNvPr id="72" name="Google Shape;72;p11"/>
          <p:cNvGrpSpPr/>
          <p:nvPr/>
        </p:nvGrpSpPr>
        <p:grpSpPr>
          <a:xfrm>
            <a:off x="6098378" y="5"/>
            <a:ext cx="3045625" cy="2030570"/>
            <a:chOff x="6098378" y="5"/>
            <a:chExt cx="3045625" cy="2030570"/>
          </a:xfrm>
        </p:grpSpPr>
        <p:sp>
          <p:nvSpPr>
            <p:cNvPr id="73" name="Google Shape;73;p11"/>
            <p:cNvSpPr/>
            <p:nvPr/>
          </p:nvSpPr>
          <p:spPr>
            <a:xfrm>
              <a:off x="8128803" y="16"/>
              <a:ext cx="1015200" cy="1015200"/>
            </a:xfrm>
            <a:prstGeom prst="rect">
              <a:avLst/>
            </a:prstGeom>
            <a:solidFill>
              <a:srgbClr val="004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flipH="1">
              <a:off x="7113463" y="5"/>
              <a:ext cx="1015200" cy="1015200"/>
            </a:xfrm>
            <a:prstGeom prst="rtTriangle">
              <a:avLst/>
            </a:prstGeom>
            <a:solidFill>
              <a:srgbClr val="0086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flipH="1" rot="10800000">
              <a:off x="7113588" y="107"/>
              <a:ext cx="1015200" cy="1015200"/>
            </a:xfrm>
            <a:prstGeom prst="rtTriangle">
              <a:avLst/>
            </a:prstGeom>
            <a:solidFill>
              <a:srgbClr val="02D4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10800000">
              <a:off x="6098378" y="97"/>
              <a:ext cx="1015200" cy="1015200"/>
            </a:xfrm>
            <a:prstGeom prst="rtTriangle">
              <a:avLst/>
            </a:prstGeom>
            <a:solidFill>
              <a:srgbClr val="004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10800000">
              <a:off x="8128789" y="1015375"/>
              <a:ext cx="1015200" cy="1015200"/>
            </a:xfrm>
            <a:prstGeom prst="rtTriangle">
              <a:avLst/>
            </a:prstGeom>
            <a:solidFill>
              <a:srgbClr val="02D4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9" name="Google Shape;79;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80" name="Google Shape;80;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1" name="Shape 81"/>
        <p:cNvGrpSpPr/>
        <p:nvPr/>
      </p:nvGrpSpPr>
      <p:grpSpPr>
        <a:xfrm>
          <a:off x="0" y="0"/>
          <a:ext cx="0" cy="0"/>
          <a:chOff x="0" y="0"/>
          <a:chExt cx="0" cy="0"/>
        </a:xfrm>
      </p:grpSpPr>
      <p:sp>
        <p:nvSpPr>
          <p:cNvPr id="82" name="Google Shape;82;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00758D"/>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rgbClr val="004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rgbClr val="0086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rgbClr val="02D4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rgbClr val="004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rgbClr val="02D4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rgbClr val="FF9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rgbClr val="FF9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rgbClr val="FF7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rgbClr val="C64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rgbClr val="007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Clr>
                <a:srgbClr val="00758D"/>
              </a:buClr>
              <a:buSzPts val="3000"/>
              <a:buNone/>
              <a:defRPr>
                <a:solidFill>
                  <a:srgbClr val="00758D"/>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4"/>
          <p:cNvSpPr txBox="1"/>
          <p:nvPr/>
        </p:nvSpPr>
        <p:spPr>
          <a:xfrm>
            <a:off x="159575" y="4839300"/>
            <a:ext cx="43167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Mastering Patrones de Arquitectura</a:t>
            </a:r>
            <a:endParaRPr sz="1000">
              <a:solidFill>
                <a:schemeClr val="lt1"/>
              </a:solidFill>
              <a:latin typeface="Lato"/>
              <a:ea typeface="Lato"/>
              <a:cs typeface="Lato"/>
              <a:sym typeface="La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Clr>
                <a:srgbClr val="00758D"/>
              </a:buClr>
              <a:buSzPts val="3000"/>
              <a:buNone/>
              <a:defRPr>
                <a:solidFill>
                  <a:srgbClr val="00758D"/>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1" name="Google Shape;41;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5"/>
          <p:cNvSpPr/>
          <p:nvPr/>
        </p:nvSpPr>
        <p:spPr>
          <a:xfrm>
            <a:off x="0" y="4891594"/>
            <a:ext cx="9144000" cy="252000"/>
          </a:xfrm>
          <a:prstGeom prst="rect">
            <a:avLst/>
          </a:prstGeom>
          <a:solidFill>
            <a:srgbClr val="007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Clr>
                <a:srgbClr val="00758D"/>
              </a:buClr>
              <a:buSzPts val="3000"/>
              <a:buNone/>
              <a:defRPr>
                <a:solidFill>
                  <a:srgbClr val="00758D"/>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 name="Google Shape;47;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Clr>
                <a:srgbClr val="00758D"/>
              </a:buClr>
              <a:buSzPts val="2400"/>
              <a:buNone/>
              <a:defRPr sz="2400">
                <a:solidFill>
                  <a:srgbClr val="00758D"/>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 name="Google Shape;50;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1" name="Google Shape;51;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FF5200"/>
        </a:solidFill>
      </p:bgPr>
    </p:bg>
    <p:spTree>
      <p:nvGrpSpPr>
        <p:cNvPr id="52" name="Shape 52"/>
        <p:cNvGrpSpPr/>
        <p:nvPr/>
      </p:nvGrpSpPr>
      <p:grpSpPr>
        <a:xfrm>
          <a:off x="0" y="0"/>
          <a:ext cx="0" cy="0"/>
          <a:chOff x="0" y="0"/>
          <a:chExt cx="0" cy="0"/>
        </a:xfrm>
      </p:grpSpPr>
      <p:grpSp>
        <p:nvGrpSpPr>
          <p:cNvPr id="53" name="Google Shape;53;p8"/>
          <p:cNvGrpSpPr/>
          <p:nvPr/>
        </p:nvGrpSpPr>
        <p:grpSpPr>
          <a:xfrm>
            <a:off x="6098378" y="5"/>
            <a:ext cx="3045625" cy="2030570"/>
            <a:chOff x="6098378" y="5"/>
            <a:chExt cx="3045625" cy="2030570"/>
          </a:xfrm>
        </p:grpSpPr>
        <p:sp>
          <p:nvSpPr>
            <p:cNvPr id="54" name="Google Shape;54;p8"/>
            <p:cNvSpPr/>
            <p:nvPr/>
          </p:nvSpPr>
          <p:spPr>
            <a:xfrm>
              <a:off x="8128803" y="16"/>
              <a:ext cx="1015200" cy="1015200"/>
            </a:xfrm>
            <a:prstGeom prst="rect">
              <a:avLst/>
            </a:prstGeom>
            <a:solidFill>
              <a:srgbClr val="C64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flipH="1">
              <a:off x="7113463" y="5"/>
              <a:ext cx="1015200" cy="1015200"/>
            </a:xfrm>
            <a:prstGeom prst="rtTriangle">
              <a:avLst/>
            </a:prstGeom>
            <a:solidFill>
              <a:srgbClr val="FF9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flipH="1" rot="10800000">
              <a:off x="7113588" y="107"/>
              <a:ext cx="1015200" cy="1015200"/>
            </a:xfrm>
            <a:prstGeom prst="rtTriangle">
              <a:avLst/>
            </a:prstGeom>
            <a:solidFill>
              <a:srgbClr val="C64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rot="10800000">
              <a:off x="6098378" y="97"/>
              <a:ext cx="1015200" cy="1015200"/>
            </a:xfrm>
            <a:prstGeom prst="rtTriangle">
              <a:avLst/>
            </a:prstGeom>
            <a:solidFill>
              <a:srgbClr val="FF7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10800000">
              <a:off x="8128789" y="1015375"/>
              <a:ext cx="1015200" cy="1015200"/>
            </a:xfrm>
            <a:prstGeom prst="rtTriangle">
              <a:avLst/>
            </a:prstGeom>
            <a:solidFill>
              <a:srgbClr val="FF96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0" name="Google Shape;60;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4572000" y="-175"/>
            <a:ext cx="4572000" cy="5143500"/>
          </a:xfrm>
          <a:prstGeom prst="rect">
            <a:avLst/>
          </a:prstGeom>
          <a:solidFill>
            <a:srgbClr val="007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4" name="Google Shape;64;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758D"/>
              </a:buClr>
              <a:buSzPts val="4200"/>
              <a:buNone/>
              <a:defRPr sz="4200">
                <a:solidFill>
                  <a:srgbClr val="00758D"/>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5" name="Google Shape;65;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5200"/>
              </a:buClr>
              <a:buSzPts val="2100"/>
              <a:buNone/>
              <a:defRPr sz="2100">
                <a:solidFill>
                  <a:srgbClr val="FF520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7" name="Google Shape;67;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8" name="Shape 68"/>
        <p:cNvGrpSpPr/>
        <p:nvPr/>
      </p:nvGrpSpPr>
      <p:grpSpPr>
        <a:xfrm>
          <a:off x="0" y="0"/>
          <a:ext cx="0" cy="0"/>
          <a:chOff x="0" y="0"/>
          <a:chExt cx="0" cy="0"/>
        </a:xfrm>
      </p:grpSpPr>
      <p:sp>
        <p:nvSpPr>
          <p:cNvPr id="69" name="Google Shape;69;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70" name="Google Shape;70;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1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 Id="rId3" Type="http://schemas.openxmlformats.org/officeDocument/2006/relationships/image" Target="../media/image10.png"/><Relationship Id="rId4" Type="http://schemas.openxmlformats.org/officeDocument/2006/relationships/image" Target="../media/image1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1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hyperlink" Target="https://uptime.i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2.xml"/><Relationship Id="rId3" Type="http://schemas.openxmlformats.org/officeDocument/2006/relationships/image" Target="../media/image1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1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Mastering Patrones de Arquitectura</a:t>
            </a:r>
            <a:endParaRPr/>
          </a:p>
        </p:txBody>
      </p:sp>
      <p:sp>
        <p:nvSpPr>
          <p:cNvPr id="88" name="Google Shape;88;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Llevando a la realidad los patrones de arquitectura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Lenin David Lozano</a:t>
            </a:r>
            <a:endParaRPr/>
          </a:p>
          <a:p>
            <a:pPr indent="0" lvl="0" marL="0" rtl="0" algn="l">
              <a:spcBef>
                <a:spcPts val="0"/>
              </a:spcBef>
              <a:spcAft>
                <a:spcPts val="0"/>
              </a:spcAft>
              <a:buNone/>
            </a:pPr>
            <a:r>
              <a:rPr lang="en"/>
              <a:t>V1 - 2020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187" name="Google Shape;187;p22"/>
          <p:cNvSpPr/>
          <p:nvPr/>
        </p:nvSpPr>
        <p:spPr>
          <a:xfrm>
            <a:off x="3056525" y="12285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Sistema</a:t>
            </a:r>
            <a:endParaRPr>
              <a:solidFill>
                <a:srgbClr val="FFFFFF"/>
              </a:solidFill>
            </a:endParaRPr>
          </a:p>
        </p:txBody>
      </p:sp>
      <p:sp>
        <p:nvSpPr>
          <p:cNvPr id="188" name="Google Shape;188;p22"/>
          <p:cNvSpPr/>
          <p:nvPr/>
        </p:nvSpPr>
        <p:spPr>
          <a:xfrm>
            <a:off x="584675" y="1102825"/>
            <a:ext cx="2472000" cy="821400"/>
          </a:xfrm>
          <a:prstGeom prst="righ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Drivers Arquitectonicos</a:t>
            </a:r>
            <a:endParaRPr>
              <a:solidFill>
                <a:srgbClr val="FFFFFF"/>
              </a:solidFill>
            </a:endParaRPr>
          </a:p>
        </p:txBody>
      </p:sp>
      <p:sp>
        <p:nvSpPr>
          <p:cNvPr id="189" name="Google Shape;189;p22"/>
          <p:cNvSpPr/>
          <p:nvPr/>
        </p:nvSpPr>
        <p:spPr>
          <a:xfrm>
            <a:off x="5661425" y="1102825"/>
            <a:ext cx="2175900" cy="821400"/>
          </a:xfrm>
          <a:prstGeom prst="lef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rPr>
              <a:t>Patrones de Arquitectura</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1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Cuándo</a:t>
            </a:r>
            <a:r>
              <a:rPr lang="en"/>
              <a:t> usarlo?</a:t>
            </a:r>
            <a:endParaRPr/>
          </a:p>
        </p:txBody>
      </p:sp>
      <p:sp>
        <p:nvSpPr>
          <p:cNvPr id="879" name="Google Shape;879;p11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CQRS debe ser usado en ciertas porciones del sistema y no en todo el sistema.</a:t>
            </a:r>
            <a:endParaRPr/>
          </a:p>
          <a:p>
            <a:pPr indent="0" lvl="0" marL="0" rtl="0" algn="l">
              <a:spcBef>
                <a:spcPts val="1600"/>
              </a:spcBef>
              <a:spcAft>
                <a:spcPts val="0"/>
              </a:spcAft>
              <a:buNone/>
            </a:pPr>
            <a:r>
              <a:rPr lang="en"/>
              <a:t>Si se ve disparidad entre el consumo de recursos de los queries y las escrituras.</a:t>
            </a:r>
            <a:endParaRPr/>
          </a:p>
          <a:p>
            <a:pPr indent="0" lvl="0" marL="0" rtl="0" algn="l">
              <a:spcBef>
                <a:spcPts val="1600"/>
              </a:spcBef>
              <a:spcAft>
                <a:spcPts val="0"/>
              </a:spcAft>
              <a:buNone/>
            </a:pPr>
            <a:r>
              <a:rPr lang="en"/>
              <a:t>Aplicaciones que esperan una cantidad muy alta de lecturas.</a:t>
            </a:r>
            <a:endParaRPr/>
          </a:p>
          <a:p>
            <a:pPr indent="0" lvl="0" marL="0" rtl="0" algn="l">
              <a:spcBef>
                <a:spcPts val="1600"/>
              </a:spcBef>
              <a:spcAft>
                <a:spcPts val="0"/>
              </a:spcAft>
              <a:buNone/>
            </a:pPr>
            <a:r>
              <a:rPr lang="en"/>
              <a:t>Aplicaciones con dominios complejos.</a:t>
            </a:r>
            <a:endParaRPr/>
          </a:p>
          <a:p>
            <a:pPr indent="0" lvl="0" marL="0" rtl="0" algn="l">
              <a:spcBef>
                <a:spcPts val="1600"/>
              </a:spcBef>
              <a:spcAft>
                <a:spcPts val="160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1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Sourcing</a:t>
            </a:r>
            <a:endParaRPr/>
          </a:p>
        </p:txBody>
      </p:sp>
      <p:sp>
        <p:nvSpPr>
          <p:cNvPr id="885" name="Google Shape;885;p11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vez de almacenar los datos actuales de un dominio en un base de datos. Se registran las acciones tomadas con los datos, es decir, los eventos que le ocurrieron al modelo.</a:t>
            </a:r>
            <a:endParaRPr/>
          </a:p>
          <a:p>
            <a:pPr indent="0" lvl="0" marL="0" rtl="0" algn="l">
              <a:spcBef>
                <a:spcPts val="1600"/>
              </a:spcBef>
              <a:spcAft>
                <a:spcPts val="0"/>
              </a:spcAft>
              <a:buNone/>
            </a:pPr>
            <a:r>
              <a:rPr lang="en"/>
              <a:t>Apoya a CQRS para mantener los modelos sincronizados. El </a:t>
            </a:r>
            <a:r>
              <a:rPr lang="en"/>
              <a:t>almacén</a:t>
            </a:r>
            <a:r>
              <a:rPr lang="en"/>
              <a:t> de eventos es el modelo de escritura, que es la fuente oficial de información.</a:t>
            </a:r>
            <a:endParaRPr/>
          </a:p>
          <a:p>
            <a:pPr indent="0" lvl="0" marL="0" rtl="0" algn="l">
              <a:spcBef>
                <a:spcPts val="1600"/>
              </a:spcBef>
              <a:spcAft>
                <a:spcPts val="16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Contexto y Problema</a:t>
            </a:r>
            <a:endParaRPr/>
          </a:p>
        </p:txBody>
      </p:sp>
      <p:sp>
        <p:nvSpPr>
          <p:cNvPr id="891" name="Google Shape;891;p1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Contexto: Aplicaciones que manejan datos. Se mantiene el estado actual de los datos.</a:t>
            </a:r>
            <a:endParaRPr/>
          </a:p>
          <a:p>
            <a:pPr indent="0" lvl="0" marL="0" rtl="0" algn="l">
              <a:spcBef>
                <a:spcPts val="1600"/>
              </a:spcBef>
              <a:spcAft>
                <a:spcPts val="0"/>
              </a:spcAft>
              <a:buNone/>
            </a:pPr>
            <a:r>
              <a:rPr lang="en"/>
              <a:t>Problema: Se realizan operaciones directamente sobre el datastore, lo cual puede afectar el desempeño y la capacidad de respuesta.</a:t>
            </a:r>
            <a:endParaRPr/>
          </a:p>
          <a:p>
            <a:pPr indent="0" lvl="0" marL="0" rtl="0" algn="l">
              <a:spcBef>
                <a:spcPts val="1600"/>
              </a:spcBef>
              <a:spcAft>
                <a:spcPts val="0"/>
              </a:spcAft>
              <a:buNone/>
            </a:pPr>
            <a:r>
              <a:rPr lang="en"/>
              <a:t>En entornos de alta concurrencia, pueden existir conflictos en actualización de datos.</a:t>
            </a:r>
            <a:endParaRPr/>
          </a:p>
          <a:p>
            <a:pPr indent="0" lvl="0" marL="0" rtl="0" algn="l">
              <a:spcBef>
                <a:spcPts val="1600"/>
              </a:spcBef>
              <a:spcAft>
                <a:spcPts val="1600"/>
              </a:spcAft>
              <a:buNone/>
            </a:pPr>
            <a:r>
              <a:rPr lang="en"/>
              <a:t>Se pierde la historia, si no hay mecanismos de </a:t>
            </a:r>
            <a:r>
              <a:rPr lang="en"/>
              <a:t>auditoría</a:t>
            </a:r>
            <a:r>
              <a:rPr lang="en"/>
              <a: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1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Solución</a:t>
            </a:r>
            <a:endParaRPr/>
          </a:p>
        </p:txBody>
      </p:sp>
      <p:sp>
        <p:nvSpPr>
          <p:cNvPr id="897" name="Google Shape;897;p115"/>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Manejar las operaciones sobre los datos como una secuencia de eventos.</a:t>
            </a:r>
            <a:endParaRPr/>
          </a:p>
          <a:p>
            <a:pPr indent="0" lvl="0" marL="0" rtl="0" algn="l">
              <a:spcBef>
                <a:spcPts val="1600"/>
              </a:spcBef>
              <a:spcAft>
                <a:spcPts val="0"/>
              </a:spcAft>
              <a:buNone/>
            </a:pPr>
            <a:r>
              <a:rPr lang="en"/>
              <a:t>La aplicación envia una serie de eventos que describen cada acción que ha ocurrido a los datos del almacenamiento de eventos.</a:t>
            </a:r>
            <a:endParaRPr/>
          </a:p>
          <a:p>
            <a:pPr indent="0" lvl="0" marL="0" rtl="0" algn="l">
              <a:spcBef>
                <a:spcPts val="1600"/>
              </a:spcBef>
              <a:spcAft>
                <a:spcPts val="1600"/>
              </a:spcAft>
              <a:buNone/>
            </a:pPr>
            <a:r>
              <a:t/>
            </a:r>
            <a:endParaRPr/>
          </a:p>
        </p:txBody>
      </p:sp>
      <p:pic>
        <p:nvPicPr>
          <p:cNvPr id="898" name="Google Shape;898;p115"/>
          <p:cNvPicPr preferRelativeResize="0"/>
          <p:nvPr/>
        </p:nvPicPr>
        <p:blipFill>
          <a:blip r:embed="rId3">
            <a:alphaModFix/>
          </a:blip>
          <a:stretch>
            <a:fillRect/>
          </a:stretch>
        </p:blipFill>
        <p:spPr>
          <a:xfrm>
            <a:off x="3275975" y="1023650"/>
            <a:ext cx="5335151" cy="33987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Problemas</a:t>
            </a:r>
            <a:endParaRPr/>
          </a:p>
        </p:txBody>
      </p:sp>
      <p:sp>
        <p:nvSpPr>
          <p:cNvPr id="904" name="Google Shape;904;p1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queries no son </a:t>
            </a:r>
            <a:r>
              <a:rPr lang="en"/>
              <a:t>fáciles</a:t>
            </a:r>
            <a:r>
              <a:rPr lang="en"/>
              <a:t> de hacer.</a:t>
            </a:r>
            <a:endParaRPr/>
          </a:p>
          <a:p>
            <a:pPr indent="0" lvl="0" marL="0" rtl="0" algn="l">
              <a:spcBef>
                <a:spcPts val="1600"/>
              </a:spcBef>
              <a:spcAft>
                <a:spcPts val="0"/>
              </a:spcAft>
              <a:buNone/>
            </a:pPr>
            <a:r>
              <a:rPr lang="en"/>
              <a:t>Puede existir problemas de consistencia de datos por la concurrencia de eventos.</a:t>
            </a:r>
            <a:endParaRPr/>
          </a:p>
          <a:p>
            <a:pPr indent="0" lvl="0" marL="0" rtl="0" algn="l">
              <a:spcBef>
                <a:spcPts val="1600"/>
              </a:spcBef>
              <a:spcAft>
                <a:spcPts val="0"/>
              </a:spcAft>
              <a:buNone/>
            </a:pPr>
            <a:r>
              <a:rPr lang="en"/>
              <a:t>El tamaño del store de eventos puede crecer mucho.</a:t>
            </a:r>
            <a:endParaRPr/>
          </a:p>
          <a:p>
            <a:pPr indent="0" lvl="0" marL="0" rtl="0" algn="l">
              <a:spcBef>
                <a:spcPts val="1600"/>
              </a:spcBef>
              <a:spcAft>
                <a:spcPts val="1600"/>
              </a:spcAft>
              <a:buNone/>
            </a:pPr>
            <a:r>
              <a:rPr lang="en"/>
              <a:t>Los cambios en las propiedades de los modelos de dominio.</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1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Ejemplo CQRS (Sin Event Sourcing)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Arquitectura de Microservicios</a:t>
            </a:r>
            <a:endParaRPr/>
          </a:p>
        </p:txBody>
      </p:sp>
      <p:sp>
        <p:nvSpPr>
          <p:cNvPr id="915" name="Google Shape;915;p1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 tiene una aplicación</a:t>
            </a:r>
            <a:endParaRPr/>
          </a:p>
          <a:p>
            <a:pPr indent="-342900" lvl="0" marL="457200" rtl="0" algn="l">
              <a:spcBef>
                <a:spcPts val="0"/>
              </a:spcBef>
              <a:spcAft>
                <a:spcPts val="0"/>
              </a:spcAft>
              <a:buSzPts val="1800"/>
              <a:buChar char="●"/>
            </a:pPr>
            <a:r>
              <a:rPr lang="en"/>
              <a:t>Se deben soportar diferentes clientes</a:t>
            </a:r>
            <a:endParaRPr/>
          </a:p>
          <a:p>
            <a:pPr indent="-342900" lvl="0" marL="457200" rtl="0" algn="l">
              <a:spcBef>
                <a:spcPts val="0"/>
              </a:spcBef>
              <a:spcAft>
                <a:spcPts val="0"/>
              </a:spcAft>
              <a:buSzPts val="1800"/>
              <a:buChar char="●"/>
            </a:pPr>
            <a:r>
              <a:rPr lang="en"/>
              <a:t>Exponer interfaces a terceros</a:t>
            </a:r>
            <a:endParaRPr/>
          </a:p>
          <a:p>
            <a:pPr indent="-342900" lvl="0" marL="457200" rtl="0" algn="l">
              <a:spcBef>
                <a:spcPts val="0"/>
              </a:spcBef>
              <a:spcAft>
                <a:spcPts val="0"/>
              </a:spcAft>
              <a:buSzPts val="1800"/>
              <a:buChar char="●"/>
            </a:pPr>
            <a:r>
              <a:rPr lang="en"/>
              <a:t>Integrar con otras aplicaciones</a:t>
            </a:r>
            <a:endParaRPr/>
          </a:p>
          <a:p>
            <a:pPr indent="-342900" lvl="0" marL="457200" rtl="0" algn="l">
              <a:spcBef>
                <a:spcPts val="0"/>
              </a:spcBef>
              <a:spcAft>
                <a:spcPts val="0"/>
              </a:spcAft>
              <a:buSzPts val="1800"/>
              <a:buChar char="●"/>
            </a:pPr>
            <a:r>
              <a:rPr lang="en"/>
              <a:t>Múltiples</a:t>
            </a:r>
            <a:r>
              <a:rPr lang="en"/>
              <a:t> funcionalidades desarrolladas independientemente.</a:t>
            </a:r>
            <a:endParaRPr/>
          </a:p>
          <a:p>
            <a:pPr indent="0" lvl="0" marL="0" rtl="0" algn="l">
              <a:spcBef>
                <a:spcPts val="1600"/>
              </a:spcBef>
              <a:spcAft>
                <a:spcPts val="0"/>
              </a:spcAft>
              <a:buNone/>
            </a:pPr>
            <a:r>
              <a:rPr lang="en"/>
              <a:t>Problema: ¿Cúal es la arquitectura de despliegue de la aplicación?</a:t>
            </a:r>
            <a:endParaRPr/>
          </a:p>
          <a:p>
            <a:pPr indent="0" lvl="0" marL="0" rtl="0" algn="l">
              <a:spcBef>
                <a:spcPts val="1600"/>
              </a:spcBef>
              <a:spcAft>
                <a:spcPts val="0"/>
              </a:spcAft>
              <a:buNone/>
            </a:pPr>
            <a:r>
              <a:rPr lang="en"/>
              <a:t>Los microservicios </a:t>
            </a:r>
            <a:r>
              <a:rPr lang="en"/>
              <a:t>más</a:t>
            </a:r>
            <a:r>
              <a:rPr lang="en"/>
              <a:t> que una arquitectura de software, define una arquitectura de despliegue.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arte de la escalabilidad</a:t>
            </a:r>
            <a:endParaRPr/>
          </a:p>
        </p:txBody>
      </p:sp>
      <p:pic>
        <p:nvPicPr>
          <p:cNvPr id="921" name="Google Shape;921;p119"/>
          <p:cNvPicPr preferRelativeResize="0"/>
          <p:nvPr/>
        </p:nvPicPr>
        <p:blipFill>
          <a:blip r:embed="rId3">
            <a:alphaModFix/>
          </a:blip>
          <a:stretch>
            <a:fillRect/>
          </a:stretch>
        </p:blipFill>
        <p:spPr>
          <a:xfrm>
            <a:off x="2212725" y="1179700"/>
            <a:ext cx="5094533" cy="38209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Solución</a:t>
            </a:r>
            <a:endParaRPr/>
          </a:p>
        </p:txBody>
      </p:sp>
      <p:sp>
        <p:nvSpPr>
          <p:cNvPr id="927" name="Google Shape;927;p1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Definir una arquitectura que permita estructurar la aplicación como un conjunto de servicios colaborativos de bajo acoplamiento.</a:t>
            </a:r>
            <a:endParaRPr/>
          </a:p>
          <a:p>
            <a:pPr indent="-342900" lvl="0" marL="457200" rtl="0" algn="l">
              <a:spcBef>
                <a:spcPts val="1600"/>
              </a:spcBef>
              <a:spcAft>
                <a:spcPts val="0"/>
              </a:spcAft>
              <a:buSzPts val="1800"/>
              <a:buChar char="●"/>
            </a:pPr>
            <a:r>
              <a:rPr lang="en"/>
              <a:t>Altamente mantenible y </a:t>
            </a:r>
            <a:r>
              <a:rPr lang="en"/>
              <a:t>testable.</a:t>
            </a:r>
            <a:endParaRPr/>
          </a:p>
          <a:p>
            <a:pPr indent="-342900" lvl="0" marL="457200" rtl="0" algn="l">
              <a:spcBef>
                <a:spcPts val="0"/>
              </a:spcBef>
              <a:spcAft>
                <a:spcPts val="0"/>
              </a:spcAft>
              <a:buSzPts val="1800"/>
              <a:buChar char="●"/>
            </a:pPr>
            <a:r>
              <a:rPr lang="en"/>
              <a:t>De bajo acoplamiento</a:t>
            </a:r>
            <a:endParaRPr/>
          </a:p>
          <a:p>
            <a:pPr indent="-342900" lvl="0" marL="457200" rtl="0" algn="l">
              <a:spcBef>
                <a:spcPts val="0"/>
              </a:spcBef>
              <a:spcAft>
                <a:spcPts val="0"/>
              </a:spcAft>
              <a:buSzPts val="1800"/>
              <a:buChar char="●"/>
            </a:pPr>
            <a:r>
              <a:rPr lang="en"/>
              <a:t>Desplegable de manera independiente.</a:t>
            </a:r>
            <a:endParaRPr/>
          </a:p>
          <a:p>
            <a:pPr indent="-342900" lvl="0" marL="457200" rtl="0" algn="l">
              <a:spcBef>
                <a:spcPts val="0"/>
              </a:spcBef>
              <a:spcAft>
                <a:spcPts val="0"/>
              </a:spcAft>
              <a:buSzPts val="1800"/>
              <a:buChar char="●"/>
            </a:pPr>
            <a:r>
              <a:rPr lang="en"/>
              <a:t>Que pueda ser desarrollado por un equipo pequeño.</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1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Estructura</a:t>
            </a:r>
            <a:endParaRPr/>
          </a:p>
        </p:txBody>
      </p:sp>
      <p:sp>
        <p:nvSpPr>
          <p:cNvPr id="933" name="Google Shape;933;p121"/>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servicios se desarrollan y se despliegan independientemente</a:t>
            </a:r>
            <a:endParaRPr/>
          </a:p>
          <a:p>
            <a:pPr indent="0" lvl="0" marL="0" rtl="0" algn="l">
              <a:spcBef>
                <a:spcPts val="1600"/>
              </a:spcBef>
              <a:spcAft>
                <a:spcPts val="1600"/>
              </a:spcAft>
              <a:buNone/>
            </a:pPr>
            <a:r>
              <a:rPr lang="en"/>
              <a:t>Cada servicio tiene su propia base de datos para que esté desacoplado de otros servicios. Persistencia </a:t>
            </a:r>
            <a:r>
              <a:rPr lang="en"/>
              <a:t>Políglota</a:t>
            </a:r>
            <a:r>
              <a:rPr lang="en"/>
              <a:t>.</a:t>
            </a:r>
            <a:endParaRPr/>
          </a:p>
        </p:txBody>
      </p:sp>
      <p:sp>
        <p:nvSpPr>
          <p:cNvPr id="934" name="Google Shape;934;p121"/>
          <p:cNvSpPr/>
          <p:nvPr/>
        </p:nvSpPr>
        <p:spPr>
          <a:xfrm>
            <a:off x="5263625" y="1311300"/>
            <a:ext cx="3618000" cy="24006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Aplicación</a:t>
            </a:r>
            <a:endParaRPr/>
          </a:p>
        </p:txBody>
      </p:sp>
      <p:sp>
        <p:nvSpPr>
          <p:cNvPr id="935" name="Google Shape;935;p121"/>
          <p:cNvSpPr/>
          <p:nvPr/>
        </p:nvSpPr>
        <p:spPr>
          <a:xfrm>
            <a:off x="6726725" y="95350"/>
            <a:ext cx="691800" cy="7101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UI</a:t>
            </a:r>
            <a:endParaRPr/>
          </a:p>
        </p:txBody>
      </p:sp>
      <p:sp>
        <p:nvSpPr>
          <p:cNvPr id="936" name="Google Shape;936;p121"/>
          <p:cNvSpPr/>
          <p:nvPr/>
        </p:nvSpPr>
        <p:spPr>
          <a:xfrm>
            <a:off x="6522650" y="1637750"/>
            <a:ext cx="691800" cy="4566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MS 2</a:t>
            </a:r>
            <a:endParaRPr/>
          </a:p>
        </p:txBody>
      </p:sp>
      <p:sp>
        <p:nvSpPr>
          <p:cNvPr id="937" name="Google Shape;937;p121"/>
          <p:cNvSpPr/>
          <p:nvPr/>
        </p:nvSpPr>
        <p:spPr>
          <a:xfrm>
            <a:off x="5488250" y="1637750"/>
            <a:ext cx="744300" cy="4566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MS 1</a:t>
            </a:r>
            <a:endParaRPr/>
          </a:p>
        </p:txBody>
      </p:sp>
      <p:sp>
        <p:nvSpPr>
          <p:cNvPr id="938" name="Google Shape;938;p121"/>
          <p:cNvSpPr/>
          <p:nvPr/>
        </p:nvSpPr>
        <p:spPr>
          <a:xfrm>
            <a:off x="5379050" y="3848750"/>
            <a:ext cx="853500" cy="931800"/>
          </a:xfrm>
          <a:prstGeom prst="can">
            <a:avLst>
              <a:gd fmla="val 25000" name="adj"/>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9" name="Google Shape;939;p121"/>
          <p:cNvCxnSpPr>
            <a:stCxn id="936" idx="2"/>
            <a:endCxn id="940" idx="1"/>
          </p:cNvCxnSpPr>
          <p:nvPr/>
        </p:nvCxnSpPr>
        <p:spPr>
          <a:xfrm>
            <a:off x="6868550" y="2094350"/>
            <a:ext cx="0" cy="1754400"/>
          </a:xfrm>
          <a:prstGeom prst="straightConnector1">
            <a:avLst/>
          </a:prstGeom>
          <a:noFill/>
          <a:ln cap="flat" cmpd="sng" w="9525">
            <a:solidFill>
              <a:schemeClr val="dk2"/>
            </a:solidFill>
            <a:prstDash val="solid"/>
            <a:round/>
            <a:headEnd len="med" w="med" type="none"/>
            <a:tailEnd len="med" w="med" type="triangle"/>
          </a:ln>
        </p:spPr>
      </p:cxnSp>
      <p:cxnSp>
        <p:nvCxnSpPr>
          <p:cNvPr id="941" name="Google Shape;941;p121"/>
          <p:cNvCxnSpPr>
            <a:stCxn id="937" idx="2"/>
            <a:endCxn id="938" idx="1"/>
          </p:cNvCxnSpPr>
          <p:nvPr/>
        </p:nvCxnSpPr>
        <p:spPr>
          <a:xfrm flipH="1">
            <a:off x="5805800" y="2094350"/>
            <a:ext cx="54600" cy="1754400"/>
          </a:xfrm>
          <a:prstGeom prst="straightConnector1">
            <a:avLst/>
          </a:prstGeom>
          <a:noFill/>
          <a:ln cap="flat" cmpd="sng" w="9525">
            <a:solidFill>
              <a:schemeClr val="dk2"/>
            </a:solidFill>
            <a:prstDash val="solid"/>
            <a:round/>
            <a:headEnd len="med" w="med" type="none"/>
            <a:tailEnd len="med" w="med" type="triangle"/>
          </a:ln>
        </p:spPr>
      </p:cxnSp>
      <p:sp>
        <p:nvSpPr>
          <p:cNvPr id="940" name="Google Shape;940;p121"/>
          <p:cNvSpPr/>
          <p:nvPr/>
        </p:nvSpPr>
        <p:spPr>
          <a:xfrm>
            <a:off x="6478550" y="3848750"/>
            <a:ext cx="780000" cy="849300"/>
          </a:xfrm>
          <a:prstGeom prst="can">
            <a:avLst>
              <a:gd fmla="val 25000" name="adj"/>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21"/>
          <p:cNvSpPr/>
          <p:nvPr/>
        </p:nvSpPr>
        <p:spPr>
          <a:xfrm>
            <a:off x="7815600" y="1637750"/>
            <a:ext cx="691800" cy="4566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MS 3</a:t>
            </a:r>
            <a:endParaRPr/>
          </a:p>
        </p:txBody>
      </p:sp>
      <p:cxnSp>
        <p:nvCxnSpPr>
          <p:cNvPr id="943" name="Google Shape;943;p121"/>
          <p:cNvCxnSpPr>
            <a:stCxn id="942" idx="2"/>
            <a:endCxn id="944" idx="1"/>
          </p:cNvCxnSpPr>
          <p:nvPr/>
        </p:nvCxnSpPr>
        <p:spPr>
          <a:xfrm>
            <a:off x="8161500" y="2094350"/>
            <a:ext cx="0" cy="1754400"/>
          </a:xfrm>
          <a:prstGeom prst="straightConnector1">
            <a:avLst/>
          </a:prstGeom>
          <a:noFill/>
          <a:ln cap="flat" cmpd="sng" w="9525">
            <a:solidFill>
              <a:schemeClr val="dk2"/>
            </a:solidFill>
            <a:prstDash val="solid"/>
            <a:round/>
            <a:headEnd len="med" w="med" type="none"/>
            <a:tailEnd len="med" w="med" type="triangle"/>
          </a:ln>
        </p:spPr>
      </p:cxnSp>
      <p:sp>
        <p:nvSpPr>
          <p:cNvPr id="944" name="Google Shape;944;p121"/>
          <p:cNvSpPr/>
          <p:nvPr/>
        </p:nvSpPr>
        <p:spPr>
          <a:xfrm>
            <a:off x="7771500" y="3848750"/>
            <a:ext cx="780000" cy="849300"/>
          </a:xfrm>
          <a:prstGeom prst="can">
            <a:avLst>
              <a:gd fmla="val 25000" name="adj"/>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5" name="Google Shape;945;p121"/>
          <p:cNvCxnSpPr>
            <a:stCxn id="935" idx="2"/>
            <a:endCxn id="937" idx="0"/>
          </p:cNvCxnSpPr>
          <p:nvPr/>
        </p:nvCxnSpPr>
        <p:spPr>
          <a:xfrm flipH="1">
            <a:off x="5860325" y="805450"/>
            <a:ext cx="1212300" cy="832200"/>
          </a:xfrm>
          <a:prstGeom prst="straightConnector1">
            <a:avLst/>
          </a:prstGeom>
          <a:noFill/>
          <a:ln cap="flat" cmpd="sng" w="9525">
            <a:solidFill>
              <a:schemeClr val="dk2"/>
            </a:solidFill>
            <a:prstDash val="solid"/>
            <a:round/>
            <a:headEnd len="med" w="med" type="none"/>
            <a:tailEnd len="med" w="med" type="triangle"/>
          </a:ln>
        </p:spPr>
      </p:cxnSp>
      <p:cxnSp>
        <p:nvCxnSpPr>
          <p:cNvPr id="946" name="Google Shape;946;p121"/>
          <p:cNvCxnSpPr>
            <a:stCxn id="935" idx="2"/>
            <a:endCxn id="936" idx="0"/>
          </p:cNvCxnSpPr>
          <p:nvPr/>
        </p:nvCxnSpPr>
        <p:spPr>
          <a:xfrm flipH="1">
            <a:off x="6868625" y="805450"/>
            <a:ext cx="204000" cy="832200"/>
          </a:xfrm>
          <a:prstGeom prst="straightConnector1">
            <a:avLst/>
          </a:prstGeom>
          <a:noFill/>
          <a:ln cap="flat" cmpd="sng" w="9525">
            <a:solidFill>
              <a:schemeClr val="dk2"/>
            </a:solidFill>
            <a:prstDash val="solid"/>
            <a:round/>
            <a:headEnd len="med" w="med" type="none"/>
            <a:tailEnd len="med" w="med" type="triangle"/>
          </a:ln>
        </p:spPr>
      </p:cxnSp>
      <p:cxnSp>
        <p:nvCxnSpPr>
          <p:cNvPr id="947" name="Google Shape;947;p121"/>
          <p:cNvCxnSpPr>
            <a:stCxn id="935" idx="2"/>
            <a:endCxn id="942" idx="0"/>
          </p:cNvCxnSpPr>
          <p:nvPr/>
        </p:nvCxnSpPr>
        <p:spPr>
          <a:xfrm>
            <a:off x="7072625" y="805450"/>
            <a:ext cx="1089000" cy="832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195" name="Google Shape;195;p23"/>
          <p:cNvSpPr/>
          <p:nvPr/>
        </p:nvSpPr>
        <p:spPr>
          <a:xfrm>
            <a:off x="3056525" y="12285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Sistema</a:t>
            </a:r>
            <a:endParaRPr>
              <a:solidFill>
                <a:srgbClr val="FFFFFF"/>
              </a:solidFill>
            </a:endParaRPr>
          </a:p>
        </p:txBody>
      </p:sp>
      <p:sp>
        <p:nvSpPr>
          <p:cNvPr id="196" name="Google Shape;196;p23"/>
          <p:cNvSpPr/>
          <p:nvPr/>
        </p:nvSpPr>
        <p:spPr>
          <a:xfrm>
            <a:off x="584675" y="1102825"/>
            <a:ext cx="2472000" cy="821400"/>
          </a:xfrm>
          <a:prstGeom prst="righ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Drivers Arquitectonicos</a:t>
            </a:r>
            <a:endParaRPr>
              <a:solidFill>
                <a:srgbClr val="FFFFFF"/>
              </a:solidFill>
            </a:endParaRPr>
          </a:p>
        </p:txBody>
      </p:sp>
      <p:sp>
        <p:nvSpPr>
          <p:cNvPr id="197" name="Google Shape;197;p23"/>
          <p:cNvSpPr/>
          <p:nvPr/>
        </p:nvSpPr>
        <p:spPr>
          <a:xfrm>
            <a:off x="5661425" y="1102825"/>
            <a:ext cx="2175900" cy="821400"/>
          </a:xfrm>
          <a:prstGeom prst="lef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rPr>
              <a:t>Patrones de Arquitectura</a:t>
            </a:r>
            <a:endParaRPr>
              <a:solidFill>
                <a:srgbClr val="FFFFFF"/>
              </a:solidFill>
            </a:endParaRPr>
          </a:p>
        </p:txBody>
      </p:sp>
      <p:sp>
        <p:nvSpPr>
          <p:cNvPr id="198" name="Google Shape;198;p23"/>
          <p:cNvSpPr/>
          <p:nvPr/>
        </p:nvSpPr>
        <p:spPr>
          <a:xfrm>
            <a:off x="2893675" y="1050900"/>
            <a:ext cx="2982600" cy="925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22"/>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Decisiones de Diseño </a:t>
            </a:r>
            <a:r>
              <a:rPr lang="en"/>
              <a:t>Arquitectónico</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1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¿Cómo alcanzamos los atributos de calidad?</a:t>
            </a:r>
            <a:endParaRPr/>
          </a:p>
        </p:txBody>
      </p:sp>
      <p:sp>
        <p:nvSpPr>
          <p:cNvPr id="958" name="Google Shape;958;p1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Esa es nuestra estrategia de arquitectura.</a:t>
            </a:r>
            <a:endParaRPr/>
          </a:p>
          <a:p>
            <a:pPr indent="0" lvl="0" marL="0" rtl="0" algn="l">
              <a:spcBef>
                <a:spcPts val="1600"/>
              </a:spcBef>
              <a:spcAft>
                <a:spcPts val="0"/>
              </a:spcAft>
              <a:buNone/>
            </a:pPr>
            <a:r>
              <a:rPr lang="en"/>
              <a:t>Las </a:t>
            </a:r>
            <a:r>
              <a:rPr lang="en"/>
              <a:t>tácticas</a:t>
            </a:r>
            <a:r>
              <a:rPr lang="en"/>
              <a:t> son los controles tomados por los arquitectos y diseñadores para mejorar los atributos de calidad.</a:t>
            </a:r>
            <a:endParaRPr/>
          </a:p>
          <a:p>
            <a:pPr indent="0" lvl="0" marL="0" rtl="0" algn="l">
              <a:spcBef>
                <a:spcPts val="1600"/>
              </a:spcBef>
              <a:spcAft>
                <a:spcPts val="160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2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Performance, Escalabilidad</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1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y Escalabilidad</a:t>
            </a:r>
            <a:endParaRPr/>
          </a:p>
        </p:txBody>
      </p:sp>
      <p:sp>
        <p:nvSpPr>
          <p:cNvPr id="969" name="Google Shape;969;p1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que tan sensible es un sistema a ejecutar un acción en un intervalo de tiempo.</a:t>
            </a:r>
            <a:endParaRPr/>
          </a:p>
          <a:p>
            <a:pPr indent="0" lvl="0" marL="0" rtl="0" algn="l">
              <a:spcBef>
                <a:spcPts val="1600"/>
              </a:spcBef>
              <a:spcAft>
                <a:spcPts val="0"/>
              </a:spcAft>
              <a:buNone/>
            </a:pPr>
            <a:r>
              <a:rPr lang="en"/>
              <a:t>Escalabilidad, capacidad del sistema de “aguantar” los incrementos de carga sin impactar el </a:t>
            </a:r>
            <a:r>
              <a:rPr i="1" lang="en"/>
              <a:t>desempeño</a:t>
            </a: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1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y Escalabilidad</a:t>
            </a:r>
            <a:endParaRPr/>
          </a:p>
        </p:txBody>
      </p:sp>
      <p:sp>
        <p:nvSpPr>
          <p:cNvPr id="975" name="Google Shape;975;p1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aplicaciones modernas y en la nube se enfrentan a cargas de trabajo aleatorias y picos. </a:t>
            </a:r>
            <a:endParaRPr/>
          </a:p>
          <a:p>
            <a:pPr indent="0" lvl="0" marL="0" rtl="0" algn="l">
              <a:spcBef>
                <a:spcPts val="1600"/>
              </a:spcBef>
              <a:spcAft>
                <a:spcPts val="0"/>
              </a:spcAft>
              <a:buNone/>
            </a:pPr>
            <a:r>
              <a:rPr lang="en"/>
              <a:t>Se debe ser </a:t>
            </a:r>
            <a:r>
              <a:rPr i="1" lang="en"/>
              <a:t>elastico.</a:t>
            </a:r>
            <a:endParaRPr i="1"/>
          </a:p>
          <a:p>
            <a:pPr indent="0" lvl="0" marL="0" rtl="0" algn="l">
              <a:spcBef>
                <a:spcPts val="1600"/>
              </a:spcBef>
              <a:spcAft>
                <a:spcPts val="160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Darle importancia a las integraciones</a:t>
            </a:r>
            <a:endParaRPr/>
          </a:p>
        </p:txBody>
      </p:sp>
      <p:sp>
        <p:nvSpPr>
          <p:cNvPr id="981" name="Google Shape;981;p12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integraciones siempre pueden fallar.</a:t>
            </a:r>
            <a:endParaRPr/>
          </a:p>
          <a:p>
            <a:pPr indent="-342900" lvl="0" marL="457200" rtl="0" algn="l">
              <a:spcBef>
                <a:spcPts val="1600"/>
              </a:spcBef>
              <a:spcAft>
                <a:spcPts val="0"/>
              </a:spcAft>
              <a:buSzPts val="1800"/>
              <a:buChar char="●"/>
            </a:pPr>
            <a:r>
              <a:rPr lang="en"/>
              <a:t>Integraciones Internas</a:t>
            </a:r>
            <a:endParaRPr/>
          </a:p>
          <a:p>
            <a:pPr indent="-317500" lvl="1" marL="914400" rtl="0" algn="l">
              <a:spcBef>
                <a:spcPts val="0"/>
              </a:spcBef>
              <a:spcAft>
                <a:spcPts val="0"/>
              </a:spcAft>
              <a:buSzPts val="1400"/>
              <a:buChar char="○"/>
            </a:pPr>
            <a:r>
              <a:rPr lang="en"/>
              <a:t>DB, API, Almacenamiento, Redes</a:t>
            </a:r>
            <a:endParaRPr/>
          </a:p>
          <a:p>
            <a:pPr indent="-342900" lvl="0" marL="457200" rtl="0" algn="l">
              <a:spcBef>
                <a:spcPts val="0"/>
              </a:spcBef>
              <a:spcAft>
                <a:spcPts val="0"/>
              </a:spcAft>
              <a:buSzPts val="1800"/>
              <a:buChar char="●"/>
            </a:pPr>
            <a:r>
              <a:rPr lang="en"/>
              <a:t>Integraciones Externas</a:t>
            </a:r>
            <a:endParaRPr/>
          </a:p>
          <a:p>
            <a:pPr indent="-317500" lvl="1" marL="914400" rtl="0" algn="l">
              <a:spcBef>
                <a:spcPts val="0"/>
              </a:spcBef>
              <a:spcAft>
                <a:spcPts val="0"/>
              </a:spcAft>
              <a:buSzPts val="1400"/>
              <a:buChar char="○"/>
            </a:pPr>
            <a:r>
              <a:rPr lang="en"/>
              <a:t>API, Nube, ISP</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Decisiones para el desempeño</a:t>
            </a:r>
            <a:endParaRPr/>
          </a:p>
        </p:txBody>
      </p:sp>
      <p:sp>
        <p:nvSpPr>
          <p:cNvPr id="987" name="Google Shape;987;p1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Gestionar la demanda de procesamiento.</a:t>
            </a:r>
            <a:endParaRPr/>
          </a:p>
          <a:p>
            <a:pPr indent="-342900" lvl="0" marL="457200" rtl="0" algn="l">
              <a:spcBef>
                <a:spcPts val="0"/>
              </a:spcBef>
              <a:spcAft>
                <a:spcPts val="0"/>
              </a:spcAft>
              <a:buSzPts val="1800"/>
              <a:buChar char="●"/>
            </a:pPr>
            <a:r>
              <a:rPr lang="en"/>
              <a:t>Gestionar los recursos.</a:t>
            </a:r>
            <a:endParaRPr/>
          </a:p>
          <a:p>
            <a:pPr indent="-342900" lvl="0" marL="457200" rtl="0" algn="l">
              <a:spcBef>
                <a:spcPts val="0"/>
              </a:spcBef>
              <a:spcAft>
                <a:spcPts val="0"/>
              </a:spcAft>
              <a:buSzPts val="1800"/>
              <a:buChar char="●"/>
            </a:pPr>
            <a:r>
              <a:rPr lang="en"/>
              <a:t>Priorizar los recursos.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RasBus</a:t>
            </a:r>
            <a:endParaRPr/>
          </a:p>
        </p:txBody>
      </p:sp>
      <p:sp>
        <p:nvSpPr>
          <p:cNvPr id="993" name="Google Shape;993;p1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 posible que en ciertas horas del día, todos los buses de la flota estén en rutas enviando información, y en otros periodos de tiempo, solo unos pocos estarán prestando servicio. </a:t>
            </a:r>
            <a:endParaRPr/>
          </a:p>
          <a:p>
            <a:pPr indent="0" lvl="0" marL="0" rtl="0" algn="l">
              <a:spcBef>
                <a:spcPts val="1600"/>
              </a:spcBef>
              <a:spcAft>
                <a:spcPts val="1600"/>
              </a:spcAft>
              <a:buNone/>
            </a:pPr>
            <a:r>
              <a:rPr lang="en"/>
              <a:t>El sistema debe ser capaz de tolerar la carga en las horas pico y las horas valle.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30"/>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Queue Leveling</a:t>
            </a:r>
            <a:endParaRPr/>
          </a:p>
          <a:p>
            <a:pPr indent="0" lvl="0" marL="0" rtl="0" algn="l">
              <a:spcBef>
                <a:spcPts val="1600"/>
              </a:spcBef>
              <a:spcAft>
                <a:spcPts val="0"/>
              </a:spcAft>
              <a:buNone/>
            </a:pPr>
            <a:r>
              <a:rPr lang="en"/>
              <a:t>Diseño para evitar que ante una tasa de llegada de eventos de forma variable (valle o picos), el sistema de procesamiento siempre reciba la misma cantidad de eventos.</a:t>
            </a:r>
            <a:endParaRPr/>
          </a:p>
          <a:p>
            <a:pPr indent="0" lvl="0" marL="0" rtl="0" algn="l">
              <a:spcBef>
                <a:spcPts val="1600"/>
              </a:spcBef>
              <a:spcAft>
                <a:spcPts val="0"/>
              </a:spcAft>
              <a:buNone/>
            </a:pPr>
            <a:r>
              <a:rPr lang="en"/>
              <a:t>Usa una cola que </a:t>
            </a:r>
            <a:r>
              <a:rPr lang="en"/>
              <a:t>actúa</a:t>
            </a:r>
            <a:r>
              <a:rPr lang="en"/>
              <a:t> como un buffer entre una tarea y un servicio para suavizar las cargas pesadas que son intermitentes.</a:t>
            </a:r>
            <a:endParaRPr/>
          </a:p>
          <a:p>
            <a:pPr indent="0" lvl="0" marL="0" rtl="0" algn="l">
              <a:spcBef>
                <a:spcPts val="1600"/>
              </a:spcBef>
              <a:spcAft>
                <a:spcPts val="0"/>
              </a:spcAft>
              <a:buNone/>
            </a:pPr>
            <a:r>
              <a:rPr lang="en"/>
              <a:t>Minimiza el impacto de los picos.</a:t>
            </a:r>
            <a:endParaRPr/>
          </a:p>
          <a:p>
            <a:pPr indent="0" lvl="0" marL="0" rtl="0" algn="l">
              <a:spcBef>
                <a:spcPts val="1600"/>
              </a:spcBef>
              <a:spcAft>
                <a:spcPts val="1600"/>
              </a:spcAft>
              <a:buNone/>
            </a:pPr>
            <a:r>
              <a:t/>
            </a:r>
            <a:endParaRPr/>
          </a:p>
        </p:txBody>
      </p:sp>
      <p:sp>
        <p:nvSpPr>
          <p:cNvPr id="999" name="Google Shape;999;p1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Gestionar la frecuencia de los eventos</a:t>
            </a:r>
            <a:endParaRPr/>
          </a:p>
        </p:txBody>
      </p:sp>
      <p:sp>
        <p:nvSpPr>
          <p:cNvPr id="1000" name="Google Shape;1000;p130"/>
          <p:cNvSpPr/>
          <p:nvPr/>
        </p:nvSpPr>
        <p:spPr>
          <a:xfrm rot="5400000">
            <a:off x="5897725" y="3289325"/>
            <a:ext cx="349500" cy="1629900"/>
          </a:xfrm>
          <a:prstGeom prst="can">
            <a:avLst>
              <a:gd fmla="val 25000" name="adj"/>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01" name="Google Shape;1001;p130"/>
          <p:cNvSpPr/>
          <p:nvPr/>
        </p:nvSpPr>
        <p:spPr>
          <a:xfrm>
            <a:off x="5077250" y="955925"/>
            <a:ext cx="794700" cy="473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t>Cliente</a:t>
            </a:r>
            <a:endParaRPr sz="1000"/>
          </a:p>
        </p:txBody>
      </p:sp>
      <p:sp>
        <p:nvSpPr>
          <p:cNvPr id="1002" name="Google Shape;1002;p130"/>
          <p:cNvSpPr/>
          <p:nvPr/>
        </p:nvSpPr>
        <p:spPr>
          <a:xfrm>
            <a:off x="5077250" y="369200"/>
            <a:ext cx="794700" cy="473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t>Cliente</a:t>
            </a:r>
            <a:endParaRPr sz="1000"/>
          </a:p>
        </p:txBody>
      </p:sp>
      <p:sp>
        <p:nvSpPr>
          <p:cNvPr id="1003" name="Google Shape;1003;p130"/>
          <p:cNvSpPr/>
          <p:nvPr/>
        </p:nvSpPr>
        <p:spPr>
          <a:xfrm>
            <a:off x="5077250" y="1542650"/>
            <a:ext cx="794700" cy="473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t>Cliente</a:t>
            </a:r>
            <a:endParaRPr sz="1000"/>
          </a:p>
        </p:txBody>
      </p:sp>
      <p:sp>
        <p:nvSpPr>
          <p:cNvPr id="1004" name="Google Shape;1004;p130"/>
          <p:cNvSpPr/>
          <p:nvPr/>
        </p:nvSpPr>
        <p:spPr>
          <a:xfrm>
            <a:off x="7282650" y="955925"/>
            <a:ext cx="794700" cy="473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t>Servicio</a:t>
            </a:r>
            <a:endParaRPr sz="1000"/>
          </a:p>
        </p:txBody>
      </p:sp>
      <p:cxnSp>
        <p:nvCxnSpPr>
          <p:cNvPr id="1005" name="Google Shape;1005;p130"/>
          <p:cNvCxnSpPr>
            <a:stCxn id="1002" idx="3"/>
            <a:endCxn id="1004" idx="1"/>
          </p:cNvCxnSpPr>
          <p:nvPr/>
        </p:nvCxnSpPr>
        <p:spPr>
          <a:xfrm>
            <a:off x="5871950" y="605750"/>
            <a:ext cx="1410600" cy="586800"/>
          </a:xfrm>
          <a:prstGeom prst="straightConnector1">
            <a:avLst/>
          </a:prstGeom>
          <a:noFill/>
          <a:ln cap="flat" cmpd="sng" w="9525">
            <a:solidFill>
              <a:schemeClr val="dk2"/>
            </a:solidFill>
            <a:prstDash val="solid"/>
            <a:round/>
            <a:headEnd len="med" w="med" type="none"/>
            <a:tailEnd len="med" w="med" type="triangle"/>
          </a:ln>
        </p:spPr>
      </p:cxnSp>
      <p:cxnSp>
        <p:nvCxnSpPr>
          <p:cNvPr id="1006" name="Google Shape;1006;p130"/>
          <p:cNvCxnSpPr>
            <a:stCxn id="1001" idx="3"/>
            <a:endCxn id="1004" idx="1"/>
          </p:cNvCxnSpPr>
          <p:nvPr/>
        </p:nvCxnSpPr>
        <p:spPr>
          <a:xfrm>
            <a:off x="5871950" y="1192475"/>
            <a:ext cx="1410600" cy="0"/>
          </a:xfrm>
          <a:prstGeom prst="straightConnector1">
            <a:avLst/>
          </a:prstGeom>
          <a:noFill/>
          <a:ln cap="flat" cmpd="sng" w="9525">
            <a:solidFill>
              <a:schemeClr val="dk2"/>
            </a:solidFill>
            <a:prstDash val="solid"/>
            <a:round/>
            <a:headEnd len="med" w="med" type="none"/>
            <a:tailEnd len="med" w="med" type="triangle"/>
          </a:ln>
        </p:spPr>
      </p:cxnSp>
      <p:cxnSp>
        <p:nvCxnSpPr>
          <p:cNvPr id="1007" name="Google Shape;1007;p130"/>
          <p:cNvCxnSpPr>
            <a:stCxn id="1003" idx="3"/>
            <a:endCxn id="1004" idx="1"/>
          </p:cNvCxnSpPr>
          <p:nvPr/>
        </p:nvCxnSpPr>
        <p:spPr>
          <a:xfrm flipH="1" rot="10800000">
            <a:off x="5871950" y="1192400"/>
            <a:ext cx="1410600" cy="586800"/>
          </a:xfrm>
          <a:prstGeom prst="straightConnector1">
            <a:avLst/>
          </a:prstGeom>
          <a:noFill/>
          <a:ln cap="flat" cmpd="sng" w="9525">
            <a:solidFill>
              <a:schemeClr val="dk2"/>
            </a:solidFill>
            <a:prstDash val="solid"/>
            <a:round/>
            <a:headEnd len="med" w="med" type="none"/>
            <a:tailEnd len="med" w="med" type="triangle"/>
          </a:ln>
        </p:spPr>
      </p:cxnSp>
      <p:sp>
        <p:nvSpPr>
          <p:cNvPr id="1008" name="Google Shape;1008;p130"/>
          <p:cNvSpPr/>
          <p:nvPr/>
        </p:nvSpPr>
        <p:spPr>
          <a:xfrm>
            <a:off x="3463525" y="3867725"/>
            <a:ext cx="794700" cy="473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t>Cliente</a:t>
            </a:r>
            <a:endParaRPr sz="1000"/>
          </a:p>
        </p:txBody>
      </p:sp>
      <p:sp>
        <p:nvSpPr>
          <p:cNvPr id="1009" name="Google Shape;1009;p130"/>
          <p:cNvSpPr/>
          <p:nvPr/>
        </p:nvSpPr>
        <p:spPr>
          <a:xfrm>
            <a:off x="3463525" y="3303075"/>
            <a:ext cx="794700" cy="473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t>Cliente</a:t>
            </a:r>
            <a:endParaRPr sz="1000"/>
          </a:p>
        </p:txBody>
      </p:sp>
      <p:sp>
        <p:nvSpPr>
          <p:cNvPr id="1010" name="Google Shape;1010;p130"/>
          <p:cNvSpPr/>
          <p:nvPr/>
        </p:nvSpPr>
        <p:spPr>
          <a:xfrm>
            <a:off x="3463525" y="4432375"/>
            <a:ext cx="794700" cy="473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t>Cliente</a:t>
            </a:r>
            <a:endParaRPr sz="1000"/>
          </a:p>
        </p:txBody>
      </p:sp>
      <p:sp>
        <p:nvSpPr>
          <p:cNvPr id="1011" name="Google Shape;1011;p130"/>
          <p:cNvSpPr/>
          <p:nvPr/>
        </p:nvSpPr>
        <p:spPr>
          <a:xfrm>
            <a:off x="7935400" y="3867725"/>
            <a:ext cx="794700" cy="473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t>Servicio</a:t>
            </a:r>
            <a:endParaRPr sz="1000"/>
          </a:p>
        </p:txBody>
      </p:sp>
      <p:cxnSp>
        <p:nvCxnSpPr>
          <p:cNvPr id="1012" name="Google Shape;1012;p130"/>
          <p:cNvCxnSpPr>
            <a:stCxn id="1009" idx="3"/>
            <a:endCxn id="1000" idx="3"/>
          </p:cNvCxnSpPr>
          <p:nvPr/>
        </p:nvCxnSpPr>
        <p:spPr>
          <a:xfrm>
            <a:off x="4258225" y="3539625"/>
            <a:ext cx="999300" cy="564600"/>
          </a:xfrm>
          <a:prstGeom prst="straightConnector1">
            <a:avLst/>
          </a:prstGeom>
          <a:noFill/>
          <a:ln cap="flat" cmpd="sng" w="9525">
            <a:solidFill>
              <a:schemeClr val="dk2"/>
            </a:solidFill>
            <a:prstDash val="solid"/>
            <a:round/>
            <a:headEnd len="med" w="med" type="none"/>
            <a:tailEnd len="med" w="med" type="triangle"/>
          </a:ln>
        </p:spPr>
      </p:cxnSp>
      <p:cxnSp>
        <p:nvCxnSpPr>
          <p:cNvPr id="1013" name="Google Shape;1013;p130"/>
          <p:cNvCxnSpPr>
            <a:stCxn id="1008" idx="3"/>
            <a:endCxn id="1000" idx="3"/>
          </p:cNvCxnSpPr>
          <p:nvPr/>
        </p:nvCxnSpPr>
        <p:spPr>
          <a:xfrm>
            <a:off x="4258225" y="4104275"/>
            <a:ext cx="999300" cy="0"/>
          </a:xfrm>
          <a:prstGeom prst="straightConnector1">
            <a:avLst/>
          </a:prstGeom>
          <a:noFill/>
          <a:ln cap="flat" cmpd="sng" w="9525">
            <a:solidFill>
              <a:schemeClr val="dk2"/>
            </a:solidFill>
            <a:prstDash val="solid"/>
            <a:round/>
            <a:headEnd len="med" w="med" type="none"/>
            <a:tailEnd len="med" w="med" type="triangle"/>
          </a:ln>
        </p:spPr>
      </p:cxnSp>
      <p:cxnSp>
        <p:nvCxnSpPr>
          <p:cNvPr id="1014" name="Google Shape;1014;p130"/>
          <p:cNvCxnSpPr>
            <a:stCxn id="1010" idx="3"/>
            <a:endCxn id="1000" idx="3"/>
          </p:cNvCxnSpPr>
          <p:nvPr/>
        </p:nvCxnSpPr>
        <p:spPr>
          <a:xfrm flipH="1" rot="10800000">
            <a:off x="4258225" y="4104325"/>
            <a:ext cx="999300" cy="564600"/>
          </a:xfrm>
          <a:prstGeom prst="straightConnector1">
            <a:avLst/>
          </a:prstGeom>
          <a:noFill/>
          <a:ln cap="flat" cmpd="sng" w="9525">
            <a:solidFill>
              <a:schemeClr val="dk2"/>
            </a:solidFill>
            <a:prstDash val="solid"/>
            <a:round/>
            <a:headEnd len="med" w="med" type="none"/>
            <a:tailEnd len="med" w="med" type="triangle"/>
          </a:ln>
        </p:spPr>
      </p:cxnSp>
      <p:cxnSp>
        <p:nvCxnSpPr>
          <p:cNvPr id="1015" name="Google Shape;1015;p130"/>
          <p:cNvCxnSpPr>
            <a:stCxn id="1011" idx="1"/>
            <a:endCxn id="1000" idx="1"/>
          </p:cNvCxnSpPr>
          <p:nvPr/>
        </p:nvCxnSpPr>
        <p:spPr>
          <a:xfrm rot="10800000">
            <a:off x="6887500" y="4104275"/>
            <a:ext cx="1047900" cy="0"/>
          </a:xfrm>
          <a:prstGeom prst="straightConnector1">
            <a:avLst/>
          </a:prstGeom>
          <a:noFill/>
          <a:ln cap="flat" cmpd="sng" w="9525">
            <a:solidFill>
              <a:schemeClr val="dk2"/>
            </a:solidFill>
            <a:prstDash val="solid"/>
            <a:round/>
            <a:headEnd len="med" w="med" type="none"/>
            <a:tailEnd len="med" w="med" type="triangle"/>
          </a:ln>
        </p:spPr>
      </p:cxnSp>
      <p:pic>
        <p:nvPicPr>
          <p:cNvPr id="1016" name="Google Shape;1016;p130"/>
          <p:cNvPicPr preferRelativeResize="0"/>
          <p:nvPr/>
        </p:nvPicPr>
        <p:blipFill rotWithShape="1">
          <a:blip r:embed="rId3">
            <a:alphaModFix/>
          </a:blip>
          <a:srcRect b="15527" l="7310" r="12271" t="21121"/>
          <a:stretch/>
        </p:blipFill>
        <p:spPr>
          <a:xfrm>
            <a:off x="7177127" y="3569600"/>
            <a:ext cx="639649" cy="359929"/>
          </a:xfrm>
          <a:prstGeom prst="rect">
            <a:avLst/>
          </a:prstGeom>
          <a:noFill/>
          <a:ln>
            <a:noFill/>
          </a:ln>
        </p:spPr>
      </p:pic>
      <p:pic>
        <p:nvPicPr>
          <p:cNvPr id="1017" name="Google Shape;1017;p130"/>
          <p:cNvPicPr preferRelativeResize="0"/>
          <p:nvPr/>
        </p:nvPicPr>
        <p:blipFill rotWithShape="1">
          <a:blip r:embed="rId4">
            <a:alphaModFix/>
          </a:blip>
          <a:srcRect b="15667" l="8144" r="28177" t="29606"/>
          <a:stretch/>
        </p:blipFill>
        <p:spPr>
          <a:xfrm>
            <a:off x="6269325" y="1779199"/>
            <a:ext cx="794700" cy="487851"/>
          </a:xfrm>
          <a:prstGeom prst="rect">
            <a:avLst/>
          </a:prstGeom>
          <a:noFill/>
          <a:ln>
            <a:noFill/>
          </a:ln>
        </p:spPr>
      </p:pic>
      <p:pic>
        <p:nvPicPr>
          <p:cNvPr id="1018" name="Google Shape;1018;p130"/>
          <p:cNvPicPr preferRelativeResize="0"/>
          <p:nvPr/>
        </p:nvPicPr>
        <p:blipFill rotWithShape="1">
          <a:blip r:embed="rId4">
            <a:alphaModFix/>
          </a:blip>
          <a:srcRect b="15667" l="8144" r="28177" t="29606"/>
          <a:stretch/>
        </p:blipFill>
        <p:spPr>
          <a:xfrm>
            <a:off x="4572000" y="3138374"/>
            <a:ext cx="794700" cy="487851"/>
          </a:xfrm>
          <a:prstGeom prst="rect">
            <a:avLst/>
          </a:prstGeom>
          <a:noFill/>
          <a:ln>
            <a:noFill/>
          </a:ln>
        </p:spPr>
      </p:pic>
      <p:sp>
        <p:nvSpPr>
          <p:cNvPr id="1019" name="Google Shape;1019;p130"/>
          <p:cNvSpPr/>
          <p:nvPr/>
        </p:nvSpPr>
        <p:spPr>
          <a:xfrm>
            <a:off x="5338463" y="3978863"/>
            <a:ext cx="272268" cy="25083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0"/>
          <p:cNvSpPr/>
          <p:nvPr/>
        </p:nvSpPr>
        <p:spPr>
          <a:xfrm>
            <a:off x="5691663" y="3978863"/>
            <a:ext cx="272268" cy="25083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0"/>
          <p:cNvSpPr/>
          <p:nvPr/>
        </p:nvSpPr>
        <p:spPr>
          <a:xfrm>
            <a:off x="6044863" y="3978850"/>
            <a:ext cx="272268" cy="25083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0"/>
          <p:cNvSpPr/>
          <p:nvPr/>
        </p:nvSpPr>
        <p:spPr>
          <a:xfrm>
            <a:off x="6398063" y="3978838"/>
            <a:ext cx="272268" cy="25083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Rasbus - Visores</a:t>
            </a:r>
            <a:endParaRPr/>
          </a:p>
        </p:txBody>
      </p:sp>
      <p:sp>
        <p:nvSpPr>
          <p:cNvPr id="1028" name="Google Shape;1028;p1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 la información que un visor recibe toma más de un minuto para desplazarse, entonces se va a pedir menos de una vez por minuto. Si se tarda menos de un minuto, entonces se volverá a mostrar en vez de actualizarla.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204" name="Google Shape;204;p24"/>
          <p:cNvSpPr/>
          <p:nvPr/>
        </p:nvSpPr>
        <p:spPr>
          <a:xfrm>
            <a:off x="3056525" y="12285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Sistema</a:t>
            </a:r>
            <a:endParaRPr>
              <a:solidFill>
                <a:srgbClr val="FFFFFF"/>
              </a:solidFill>
            </a:endParaRPr>
          </a:p>
        </p:txBody>
      </p:sp>
      <p:sp>
        <p:nvSpPr>
          <p:cNvPr id="205" name="Google Shape;205;p24"/>
          <p:cNvSpPr/>
          <p:nvPr/>
        </p:nvSpPr>
        <p:spPr>
          <a:xfrm>
            <a:off x="584675" y="1102825"/>
            <a:ext cx="2472000" cy="821400"/>
          </a:xfrm>
          <a:prstGeom prst="righ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Drivers Arquitectonicos</a:t>
            </a:r>
            <a:endParaRPr>
              <a:solidFill>
                <a:srgbClr val="FFFFFF"/>
              </a:solidFill>
            </a:endParaRPr>
          </a:p>
        </p:txBody>
      </p:sp>
      <p:sp>
        <p:nvSpPr>
          <p:cNvPr id="206" name="Google Shape;206;p24"/>
          <p:cNvSpPr/>
          <p:nvPr/>
        </p:nvSpPr>
        <p:spPr>
          <a:xfrm>
            <a:off x="5661425" y="1102825"/>
            <a:ext cx="2175900" cy="821400"/>
          </a:xfrm>
          <a:prstGeom prst="lef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rPr>
              <a:t>Patrones de Arquitectura</a:t>
            </a:r>
            <a:endParaRPr>
              <a:solidFill>
                <a:srgbClr val="FFFFFF"/>
              </a:solidFill>
            </a:endParaRPr>
          </a:p>
        </p:txBody>
      </p:sp>
      <p:sp>
        <p:nvSpPr>
          <p:cNvPr id="207" name="Google Shape;207;p24"/>
          <p:cNvSpPr/>
          <p:nvPr/>
        </p:nvSpPr>
        <p:spPr>
          <a:xfrm>
            <a:off x="2893675" y="1050900"/>
            <a:ext cx="2982600" cy="925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2590250" y="1709575"/>
            <a:ext cx="185100" cy="2575500"/>
          </a:xfrm>
          <a:prstGeom prst="downArrow">
            <a:avLst>
              <a:gd fmla="val 50000" name="adj1"/>
              <a:gd fmla="val 50000" name="adj2"/>
            </a:avLst>
          </a:prstGeom>
          <a:solidFill>
            <a:srgbClr val="FF793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Caching - Reducir el overhead</a:t>
            </a:r>
            <a:endParaRPr/>
          </a:p>
        </p:txBody>
      </p:sp>
      <p:sp>
        <p:nvSpPr>
          <p:cNvPr id="1034" name="Google Shape;1034;p132"/>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Cargar datos por demanda en un caché desde un datastore.</a:t>
            </a:r>
            <a:endParaRPr/>
          </a:p>
          <a:p>
            <a:pPr indent="0" lvl="0" marL="0" rtl="0" algn="l">
              <a:spcBef>
                <a:spcPts val="1600"/>
              </a:spcBef>
              <a:spcAft>
                <a:spcPts val="0"/>
              </a:spcAft>
              <a:buNone/>
            </a:pPr>
            <a:r>
              <a:rPr lang="en"/>
              <a:t>Default Cache</a:t>
            </a:r>
            <a:endParaRPr/>
          </a:p>
          <a:p>
            <a:pPr indent="-304800" lvl="0" marL="457200" rtl="0" algn="l">
              <a:spcBef>
                <a:spcPts val="1600"/>
              </a:spcBef>
              <a:spcAft>
                <a:spcPts val="0"/>
              </a:spcAft>
              <a:buSzPts val="1200"/>
              <a:buChar char="-"/>
            </a:pPr>
            <a:r>
              <a:rPr lang="en"/>
              <a:t>Local, Distribuido</a:t>
            </a:r>
            <a:endParaRPr/>
          </a:p>
          <a:p>
            <a:pPr indent="-304800" lvl="0" marL="457200" rtl="0" algn="l">
              <a:spcBef>
                <a:spcPts val="0"/>
              </a:spcBef>
              <a:spcAft>
                <a:spcPts val="0"/>
              </a:spcAft>
              <a:buSzPts val="1200"/>
              <a:buChar char="-"/>
            </a:pPr>
            <a:r>
              <a:rPr lang="en"/>
              <a:t>Redis, Memcached, Hazelcast</a:t>
            </a:r>
            <a:endParaRPr/>
          </a:p>
          <a:p>
            <a:pPr indent="0" lvl="0" marL="0" rtl="0" algn="l">
              <a:spcBef>
                <a:spcPts val="1600"/>
              </a:spcBef>
              <a:spcAft>
                <a:spcPts val="0"/>
              </a:spcAft>
              <a:buNone/>
            </a:pPr>
            <a:r>
              <a:rPr lang="en"/>
              <a:t>Hot Cache</a:t>
            </a:r>
            <a:endParaRPr/>
          </a:p>
          <a:p>
            <a:pPr indent="-304800" lvl="0" marL="457200" rtl="0" algn="l">
              <a:spcBef>
                <a:spcPts val="1600"/>
              </a:spcBef>
              <a:spcAft>
                <a:spcPts val="0"/>
              </a:spcAft>
              <a:buSzPts val="1200"/>
              <a:buChar char="-"/>
            </a:pPr>
            <a:r>
              <a:rPr lang="en"/>
              <a:t>Actualizaciones del caché por eventos.</a:t>
            </a:r>
            <a:endParaRPr/>
          </a:p>
          <a:p>
            <a:pPr indent="-304800" lvl="0" marL="457200" rtl="0" algn="l">
              <a:spcBef>
                <a:spcPts val="0"/>
              </a:spcBef>
              <a:spcAft>
                <a:spcPts val="0"/>
              </a:spcAft>
              <a:buSzPts val="1200"/>
              <a:buChar char="-"/>
            </a:pPr>
            <a:r>
              <a:rPr lang="en"/>
              <a:t>Striim</a:t>
            </a:r>
            <a:endParaRPr/>
          </a:p>
          <a:p>
            <a:pPr indent="0" lvl="0" marL="0" rtl="0" algn="l">
              <a:spcBef>
                <a:spcPts val="1600"/>
              </a:spcBef>
              <a:spcAft>
                <a:spcPts val="1600"/>
              </a:spcAft>
              <a:buNone/>
            </a:pPr>
            <a:r>
              <a:t/>
            </a:r>
            <a:endParaRPr/>
          </a:p>
        </p:txBody>
      </p:sp>
      <p:sp>
        <p:nvSpPr>
          <p:cNvPr id="1035" name="Google Shape;1035;p132"/>
          <p:cNvSpPr/>
          <p:nvPr/>
        </p:nvSpPr>
        <p:spPr>
          <a:xfrm>
            <a:off x="4635750" y="1068575"/>
            <a:ext cx="1810200" cy="6474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Aplicacion</a:t>
            </a:r>
            <a:endParaRPr/>
          </a:p>
        </p:txBody>
      </p:sp>
      <p:sp>
        <p:nvSpPr>
          <p:cNvPr id="1036" name="Google Shape;1036;p132"/>
          <p:cNvSpPr/>
          <p:nvPr/>
        </p:nvSpPr>
        <p:spPr>
          <a:xfrm>
            <a:off x="6534325" y="2619900"/>
            <a:ext cx="853500" cy="931800"/>
          </a:xfrm>
          <a:prstGeom prst="can">
            <a:avLst>
              <a:gd fmla="val 25000" name="adj"/>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2"/>
          <p:cNvSpPr/>
          <p:nvPr/>
        </p:nvSpPr>
        <p:spPr>
          <a:xfrm>
            <a:off x="4172200" y="2630625"/>
            <a:ext cx="1022814" cy="101547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Cache</a:t>
            </a:r>
            <a:endParaRPr/>
          </a:p>
        </p:txBody>
      </p:sp>
      <p:cxnSp>
        <p:nvCxnSpPr>
          <p:cNvPr id="1038" name="Google Shape;1038;p132"/>
          <p:cNvCxnSpPr>
            <a:stCxn id="1035" idx="2"/>
            <a:endCxn id="1037" idx="0"/>
          </p:cNvCxnSpPr>
          <p:nvPr/>
        </p:nvCxnSpPr>
        <p:spPr>
          <a:xfrm flipH="1">
            <a:off x="4753950" y="1715975"/>
            <a:ext cx="786900" cy="914700"/>
          </a:xfrm>
          <a:prstGeom prst="straightConnector1">
            <a:avLst/>
          </a:prstGeom>
          <a:noFill/>
          <a:ln cap="flat" cmpd="sng" w="9525">
            <a:solidFill>
              <a:schemeClr val="dk2"/>
            </a:solidFill>
            <a:prstDash val="solid"/>
            <a:round/>
            <a:headEnd len="med" w="med" type="none"/>
            <a:tailEnd len="med" w="med" type="triangle"/>
          </a:ln>
        </p:spPr>
      </p:cxnSp>
      <p:cxnSp>
        <p:nvCxnSpPr>
          <p:cNvPr id="1039" name="Google Shape;1039;p132"/>
          <p:cNvCxnSpPr>
            <a:stCxn id="1035" idx="2"/>
            <a:endCxn id="1036" idx="1"/>
          </p:cNvCxnSpPr>
          <p:nvPr/>
        </p:nvCxnSpPr>
        <p:spPr>
          <a:xfrm>
            <a:off x="5540850" y="1715975"/>
            <a:ext cx="1420200" cy="903900"/>
          </a:xfrm>
          <a:prstGeom prst="straightConnector1">
            <a:avLst/>
          </a:prstGeom>
          <a:noFill/>
          <a:ln cap="flat" cmpd="sng" w="9525">
            <a:solidFill>
              <a:schemeClr val="dk2"/>
            </a:solidFill>
            <a:prstDash val="solid"/>
            <a:round/>
            <a:headEnd len="med" w="med" type="none"/>
            <a:tailEnd len="med" w="med" type="triangle"/>
          </a:ln>
        </p:spPr>
      </p:cxnSp>
      <p:cxnSp>
        <p:nvCxnSpPr>
          <p:cNvPr id="1040" name="Google Shape;1040;p132"/>
          <p:cNvCxnSpPr/>
          <p:nvPr/>
        </p:nvCxnSpPr>
        <p:spPr>
          <a:xfrm flipH="1" rot="10800000">
            <a:off x="4510675" y="1732975"/>
            <a:ext cx="735900" cy="86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3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Implementando Caches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1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Escenarios</a:t>
            </a:r>
            <a:endParaRPr/>
          </a:p>
        </p:txBody>
      </p:sp>
      <p:sp>
        <p:nvSpPr>
          <p:cNvPr id="1051" name="Google Shape;1051;p1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 funcionalidad importante es mostrar, en una parada de buses con  visores, el tiempo estimado de llegada de los buses que paran en esa parada de buses.  </a:t>
            </a:r>
            <a:endParaRPr/>
          </a:p>
          <a:p>
            <a:pPr indent="-342900" lvl="0" marL="457200" rtl="0" algn="l">
              <a:spcBef>
                <a:spcPts val="0"/>
              </a:spcBef>
              <a:spcAft>
                <a:spcPts val="0"/>
              </a:spcAft>
              <a:buSzPts val="1800"/>
              <a:buChar char="●"/>
            </a:pPr>
            <a:r>
              <a:rPr lang="en"/>
              <a:t>Se requiere traer información al visor oportunamente. </a:t>
            </a:r>
            <a:endParaRPr/>
          </a:p>
          <a:p>
            <a:pPr indent="-342900" lvl="0" marL="457200" rtl="0" algn="l">
              <a:spcBef>
                <a:spcPts val="0"/>
              </a:spcBef>
              <a:spcAft>
                <a:spcPts val="0"/>
              </a:spcAft>
              <a:buSzPts val="1800"/>
              <a:buChar char="●"/>
            </a:pPr>
            <a:r>
              <a:rPr lang="en"/>
              <a:t>Se requiere hacer la estimación en una manera oportuna, lo cual tiene implicaciones de procesamiento. </a:t>
            </a:r>
            <a:endParaRPr/>
          </a:p>
          <a:p>
            <a:pPr indent="-342900" lvl="0" marL="457200" rtl="0" algn="l">
              <a:spcBef>
                <a:spcPts val="0"/>
              </a:spcBef>
              <a:spcAft>
                <a:spcPts val="0"/>
              </a:spcAft>
              <a:buSzPts val="1800"/>
              <a:buChar char="●"/>
            </a:pPr>
            <a:r>
              <a:rPr lang="en"/>
              <a:t>Se requieren las entradas al algoritmo de estimación, lo cual tiene implicaciones de almacenamiento.</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1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Procesamiento en Paralelo</a:t>
            </a:r>
            <a:endParaRPr/>
          </a:p>
        </p:txBody>
      </p:sp>
      <p:sp>
        <p:nvSpPr>
          <p:cNvPr id="1057" name="Google Shape;1057;p135"/>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 introducir la paralelismo las peticiones se procesan </a:t>
            </a:r>
            <a:r>
              <a:rPr lang="en"/>
              <a:t>simultáneamente</a:t>
            </a:r>
            <a:r>
              <a:rPr lang="en"/>
              <a:t>, con lo cual el tiempo de bloqueo se reduce.</a:t>
            </a:r>
            <a:endParaRPr/>
          </a:p>
          <a:p>
            <a:pPr indent="0" lvl="0" marL="0" rtl="0" algn="l">
              <a:spcBef>
                <a:spcPts val="1600"/>
              </a:spcBef>
              <a:spcAft>
                <a:spcPts val="0"/>
              </a:spcAft>
              <a:buNone/>
            </a:pPr>
            <a:r>
              <a:rPr lang="en"/>
              <a:t>Paralelismo vs Concurrencia.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58" name="Google Shape;1058;p135"/>
          <p:cNvSpPr/>
          <p:nvPr/>
        </p:nvSpPr>
        <p:spPr>
          <a:xfrm>
            <a:off x="4150100" y="1346513"/>
            <a:ext cx="3554100" cy="73500"/>
          </a:xfrm>
          <a:prstGeom prst="rect">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9" name="Google Shape;1059;p135"/>
          <p:cNvSpPr/>
          <p:nvPr/>
        </p:nvSpPr>
        <p:spPr>
          <a:xfrm>
            <a:off x="4150100" y="1663713"/>
            <a:ext cx="3554100" cy="73500"/>
          </a:xfrm>
          <a:prstGeom prst="rect">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0" name="Google Shape;1060;p135"/>
          <p:cNvSpPr/>
          <p:nvPr/>
        </p:nvSpPr>
        <p:spPr>
          <a:xfrm>
            <a:off x="4150100" y="1980913"/>
            <a:ext cx="3554100" cy="73500"/>
          </a:xfrm>
          <a:prstGeom prst="rect">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1" name="Google Shape;1061;p135"/>
          <p:cNvSpPr/>
          <p:nvPr/>
        </p:nvSpPr>
        <p:spPr>
          <a:xfrm>
            <a:off x="3664425" y="3309063"/>
            <a:ext cx="919800" cy="73500"/>
          </a:xfrm>
          <a:prstGeom prst="rect">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2" name="Google Shape;1062;p135"/>
          <p:cNvSpPr/>
          <p:nvPr/>
        </p:nvSpPr>
        <p:spPr>
          <a:xfrm>
            <a:off x="4584225" y="3626263"/>
            <a:ext cx="669600" cy="73500"/>
          </a:xfrm>
          <a:prstGeom prst="rect">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3" name="Google Shape;1063;p135"/>
          <p:cNvSpPr/>
          <p:nvPr/>
        </p:nvSpPr>
        <p:spPr>
          <a:xfrm>
            <a:off x="5253825" y="3943463"/>
            <a:ext cx="478200" cy="73500"/>
          </a:xfrm>
          <a:prstGeom prst="rect">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4" name="Google Shape;1064;p135"/>
          <p:cNvSpPr/>
          <p:nvPr/>
        </p:nvSpPr>
        <p:spPr>
          <a:xfrm>
            <a:off x="5732025" y="3594713"/>
            <a:ext cx="669600" cy="73500"/>
          </a:xfrm>
          <a:prstGeom prst="rect">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5" name="Google Shape;1065;p135"/>
          <p:cNvSpPr/>
          <p:nvPr/>
        </p:nvSpPr>
        <p:spPr>
          <a:xfrm>
            <a:off x="6401625" y="3943463"/>
            <a:ext cx="478200" cy="73500"/>
          </a:xfrm>
          <a:prstGeom prst="rect">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6" name="Google Shape;1066;p135"/>
          <p:cNvSpPr/>
          <p:nvPr/>
        </p:nvSpPr>
        <p:spPr>
          <a:xfrm>
            <a:off x="6879825" y="3309063"/>
            <a:ext cx="919800" cy="73500"/>
          </a:xfrm>
          <a:prstGeom prst="rect">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67" name="Google Shape;1067;p135"/>
          <p:cNvCxnSpPr/>
          <p:nvPr/>
        </p:nvCxnSpPr>
        <p:spPr>
          <a:xfrm rot="10800000">
            <a:off x="4142925" y="842538"/>
            <a:ext cx="7200" cy="1633500"/>
          </a:xfrm>
          <a:prstGeom prst="straightConnector1">
            <a:avLst/>
          </a:prstGeom>
          <a:noFill/>
          <a:ln cap="flat" cmpd="sng" w="9525">
            <a:solidFill>
              <a:schemeClr val="dk2"/>
            </a:solidFill>
            <a:prstDash val="solid"/>
            <a:round/>
            <a:headEnd len="med" w="med" type="none"/>
            <a:tailEnd len="med" w="med" type="none"/>
          </a:ln>
        </p:spPr>
      </p:cxnSp>
      <p:cxnSp>
        <p:nvCxnSpPr>
          <p:cNvPr id="1068" name="Google Shape;1068;p135"/>
          <p:cNvCxnSpPr/>
          <p:nvPr/>
        </p:nvCxnSpPr>
        <p:spPr>
          <a:xfrm flipH="1" rot="10800000">
            <a:off x="4157500" y="2453988"/>
            <a:ext cx="3877800" cy="14700"/>
          </a:xfrm>
          <a:prstGeom prst="straightConnector1">
            <a:avLst/>
          </a:prstGeom>
          <a:noFill/>
          <a:ln cap="flat" cmpd="sng" w="9525">
            <a:solidFill>
              <a:schemeClr val="dk2"/>
            </a:solidFill>
            <a:prstDash val="solid"/>
            <a:round/>
            <a:headEnd len="med" w="med" type="none"/>
            <a:tailEnd len="med" w="med" type="none"/>
          </a:ln>
        </p:spPr>
      </p:cxnSp>
      <p:cxnSp>
        <p:nvCxnSpPr>
          <p:cNvPr id="1069" name="Google Shape;1069;p135"/>
          <p:cNvCxnSpPr/>
          <p:nvPr/>
        </p:nvCxnSpPr>
        <p:spPr>
          <a:xfrm>
            <a:off x="3664425" y="3038263"/>
            <a:ext cx="7500" cy="1262700"/>
          </a:xfrm>
          <a:prstGeom prst="straightConnector1">
            <a:avLst/>
          </a:prstGeom>
          <a:noFill/>
          <a:ln cap="flat" cmpd="sng" w="9525">
            <a:solidFill>
              <a:schemeClr val="dk2"/>
            </a:solidFill>
            <a:prstDash val="solid"/>
            <a:round/>
            <a:headEnd len="med" w="med" type="none"/>
            <a:tailEnd len="med" w="med" type="none"/>
          </a:ln>
        </p:spPr>
      </p:cxnSp>
      <p:cxnSp>
        <p:nvCxnSpPr>
          <p:cNvPr id="1070" name="Google Shape;1070;p135"/>
          <p:cNvCxnSpPr/>
          <p:nvPr/>
        </p:nvCxnSpPr>
        <p:spPr>
          <a:xfrm flipH="1" rot="10800000">
            <a:off x="3664425" y="4286163"/>
            <a:ext cx="4547400" cy="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Procesamiento </a:t>
            </a:r>
            <a:r>
              <a:rPr lang="en"/>
              <a:t>Asincrónico</a:t>
            </a:r>
            <a:endParaRPr/>
          </a:p>
        </p:txBody>
      </p:sp>
      <p:sp>
        <p:nvSpPr>
          <p:cNvPr id="1076" name="Google Shape;1076;p136"/>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Distribuir el procesamiento de las aplicaciones entre sistemas conectados.</a:t>
            </a:r>
            <a:endParaRPr/>
          </a:p>
          <a:p>
            <a:pPr indent="0" lvl="0" marL="0" rtl="0" algn="l">
              <a:spcBef>
                <a:spcPts val="1600"/>
              </a:spcBef>
              <a:spcAft>
                <a:spcPts val="0"/>
              </a:spcAft>
              <a:buNone/>
            </a:pPr>
            <a:r>
              <a:rPr lang="en"/>
              <a:t>En general, el procesamiento </a:t>
            </a:r>
            <a:r>
              <a:rPr lang="en"/>
              <a:t>asíncrono</a:t>
            </a:r>
            <a:r>
              <a:rPr lang="en"/>
              <a:t> es aplicable a cualquier situación donde no es necesario atar los recursos locales mientras se procesa un petición remota.</a:t>
            </a:r>
            <a:endParaRPr/>
          </a:p>
          <a:p>
            <a:pPr indent="0" lvl="0" marL="0" rtl="0" algn="l">
              <a:spcBef>
                <a:spcPts val="1600"/>
              </a:spcBef>
              <a:spcAft>
                <a:spcPts val="0"/>
              </a:spcAft>
              <a:buNone/>
            </a:pPr>
            <a:r>
              <a:rPr lang="en"/>
              <a:t>Recordar Event-Driven Architecture</a:t>
            </a:r>
            <a:endParaRPr/>
          </a:p>
          <a:p>
            <a:pPr indent="0" lvl="0" marL="0" rtl="0" algn="l">
              <a:spcBef>
                <a:spcPts val="1600"/>
              </a:spcBef>
              <a:spcAft>
                <a:spcPts val="1600"/>
              </a:spcAft>
              <a:buNone/>
            </a:pPr>
            <a:r>
              <a:rPr lang="en"/>
              <a:t>Reactive Programming</a:t>
            </a:r>
            <a:endParaRPr/>
          </a:p>
        </p:txBody>
      </p:sp>
      <p:sp>
        <p:nvSpPr>
          <p:cNvPr id="1077" name="Google Shape;1077;p136"/>
          <p:cNvSpPr/>
          <p:nvPr/>
        </p:nvSpPr>
        <p:spPr>
          <a:xfrm>
            <a:off x="4407700" y="406500"/>
            <a:ext cx="787500" cy="553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ProcA</a:t>
            </a:r>
            <a:endParaRPr/>
          </a:p>
        </p:txBody>
      </p:sp>
      <p:sp>
        <p:nvSpPr>
          <p:cNvPr id="1078" name="Google Shape;1078;p136"/>
          <p:cNvSpPr/>
          <p:nvPr/>
        </p:nvSpPr>
        <p:spPr>
          <a:xfrm>
            <a:off x="5759500" y="406500"/>
            <a:ext cx="787500" cy="553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ProcB</a:t>
            </a:r>
            <a:endParaRPr/>
          </a:p>
        </p:txBody>
      </p:sp>
      <p:cxnSp>
        <p:nvCxnSpPr>
          <p:cNvPr id="1079" name="Google Shape;1079;p136"/>
          <p:cNvCxnSpPr>
            <a:stCxn id="1077" idx="2"/>
          </p:cNvCxnSpPr>
          <p:nvPr/>
        </p:nvCxnSpPr>
        <p:spPr>
          <a:xfrm>
            <a:off x="4801450" y="960000"/>
            <a:ext cx="10800" cy="1350600"/>
          </a:xfrm>
          <a:prstGeom prst="straightConnector1">
            <a:avLst/>
          </a:prstGeom>
          <a:noFill/>
          <a:ln cap="flat" cmpd="sng" w="9525">
            <a:solidFill>
              <a:schemeClr val="dk2"/>
            </a:solidFill>
            <a:prstDash val="solid"/>
            <a:round/>
            <a:headEnd len="med" w="med" type="none"/>
            <a:tailEnd len="med" w="med" type="none"/>
          </a:ln>
        </p:spPr>
      </p:cxnSp>
      <p:cxnSp>
        <p:nvCxnSpPr>
          <p:cNvPr id="1080" name="Google Shape;1080;p136"/>
          <p:cNvCxnSpPr/>
          <p:nvPr/>
        </p:nvCxnSpPr>
        <p:spPr>
          <a:xfrm>
            <a:off x="6147850" y="960000"/>
            <a:ext cx="10800" cy="1350600"/>
          </a:xfrm>
          <a:prstGeom prst="straightConnector1">
            <a:avLst/>
          </a:prstGeom>
          <a:noFill/>
          <a:ln cap="flat" cmpd="sng" w="9525">
            <a:solidFill>
              <a:schemeClr val="dk2"/>
            </a:solidFill>
            <a:prstDash val="solid"/>
            <a:round/>
            <a:headEnd len="med" w="med" type="none"/>
            <a:tailEnd len="med" w="med" type="none"/>
          </a:ln>
        </p:spPr>
      </p:cxnSp>
      <p:sp>
        <p:nvSpPr>
          <p:cNvPr id="1081" name="Google Shape;1081;p136"/>
          <p:cNvSpPr/>
          <p:nvPr/>
        </p:nvSpPr>
        <p:spPr>
          <a:xfrm>
            <a:off x="6370275" y="2626625"/>
            <a:ext cx="787500" cy="553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ProcA</a:t>
            </a:r>
            <a:endParaRPr/>
          </a:p>
        </p:txBody>
      </p:sp>
      <p:sp>
        <p:nvSpPr>
          <p:cNvPr id="1082" name="Google Shape;1082;p136"/>
          <p:cNvSpPr/>
          <p:nvPr/>
        </p:nvSpPr>
        <p:spPr>
          <a:xfrm>
            <a:off x="7722075" y="2626625"/>
            <a:ext cx="787500" cy="553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ProcB</a:t>
            </a:r>
            <a:endParaRPr/>
          </a:p>
        </p:txBody>
      </p:sp>
      <p:cxnSp>
        <p:nvCxnSpPr>
          <p:cNvPr id="1083" name="Google Shape;1083;p136"/>
          <p:cNvCxnSpPr>
            <a:stCxn id="1081" idx="2"/>
          </p:cNvCxnSpPr>
          <p:nvPr/>
        </p:nvCxnSpPr>
        <p:spPr>
          <a:xfrm>
            <a:off x="6764025" y="3180125"/>
            <a:ext cx="10800" cy="1350600"/>
          </a:xfrm>
          <a:prstGeom prst="straightConnector1">
            <a:avLst/>
          </a:prstGeom>
          <a:noFill/>
          <a:ln cap="flat" cmpd="sng" w="9525">
            <a:solidFill>
              <a:schemeClr val="dk2"/>
            </a:solidFill>
            <a:prstDash val="solid"/>
            <a:round/>
            <a:headEnd len="med" w="med" type="none"/>
            <a:tailEnd len="med" w="med" type="none"/>
          </a:ln>
        </p:spPr>
      </p:cxnSp>
      <p:cxnSp>
        <p:nvCxnSpPr>
          <p:cNvPr id="1084" name="Google Shape;1084;p136"/>
          <p:cNvCxnSpPr/>
          <p:nvPr/>
        </p:nvCxnSpPr>
        <p:spPr>
          <a:xfrm>
            <a:off x="8110425" y="3180125"/>
            <a:ext cx="10800" cy="13506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136"/>
          <p:cNvSpPr/>
          <p:nvPr/>
        </p:nvSpPr>
        <p:spPr>
          <a:xfrm>
            <a:off x="4760875" y="1066975"/>
            <a:ext cx="88200" cy="16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36"/>
          <p:cNvSpPr/>
          <p:nvPr/>
        </p:nvSpPr>
        <p:spPr>
          <a:xfrm>
            <a:off x="6109150" y="1228975"/>
            <a:ext cx="88200" cy="55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36"/>
          <p:cNvSpPr/>
          <p:nvPr/>
        </p:nvSpPr>
        <p:spPr>
          <a:xfrm>
            <a:off x="4762750" y="1782475"/>
            <a:ext cx="88200" cy="16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8" name="Google Shape;1088;p136"/>
          <p:cNvCxnSpPr>
            <a:stCxn id="1085" idx="2"/>
            <a:endCxn id="1086" idx="0"/>
          </p:cNvCxnSpPr>
          <p:nvPr/>
        </p:nvCxnSpPr>
        <p:spPr>
          <a:xfrm>
            <a:off x="4804975" y="1228975"/>
            <a:ext cx="1348200" cy="0"/>
          </a:xfrm>
          <a:prstGeom prst="straightConnector1">
            <a:avLst/>
          </a:prstGeom>
          <a:noFill/>
          <a:ln cap="flat" cmpd="sng" w="9525">
            <a:solidFill>
              <a:schemeClr val="dk2"/>
            </a:solidFill>
            <a:prstDash val="solid"/>
            <a:round/>
            <a:headEnd len="med" w="med" type="none"/>
            <a:tailEnd len="med" w="med" type="triangle"/>
          </a:ln>
        </p:spPr>
      </p:cxnSp>
      <p:cxnSp>
        <p:nvCxnSpPr>
          <p:cNvPr id="1089" name="Google Shape;1089;p136"/>
          <p:cNvCxnSpPr>
            <a:stCxn id="1086" idx="2"/>
            <a:endCxn id="1087" idx="0"/>
          </p:cNvCxnSpPr>
          <p:nvPr/>
        </p:nvCxnSpPr>
        <p:spPr>
          <a:xfrm rot="10800000">
            <a:off x="4806850" y="1782475"/>
            <a:ext cx="1346400" cy="0"/>
          </a:xfrm>
          <a:prstGeom prst="straightConnector1">
            <a:avLst/>
          </a:prstGeom>
          <a:noFill/>
          <a:ln cap="flat" cmpd="sng" w="9525">
            <a:solidFill>
              <a:schemeClr val="dk2"/>
            </a:solidFill>
            <a:prstDash val="solid"/>
            <a:round/>
            <a:headEnd len="med" w="med" type="none"/>
            <a:tailEnd len="med" w="med" type="triangle"/>
          </a:ln>
        </p:spPr>
      </p:cxnSp>
      <p:sp>
        <p:nvSpPr>
          <p:cNvPr id="1090" name="Google Shape;1090;p136"/>
          <p:cNvSpPr/>
          <p:nvPr/>
        </p:nvSpPr>
        <p:spPr>
          <a:xfrm>
            <a:off x="6723425" y="3323850"/>
            <a:ext cx="88200" cy="16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36"/>
          <p:cNvSpPr/>
          <p:nvPr/>
        </p:nvSpPr>
        <p:spPr>
          <a:xfrm>
            <a:off x="8071700" y="3485850"/>
            <a:ext cx="88200" cy="55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36"/>
          <p:cNvSpPr/>
          <p:nvPr/>
        </p:nvSpPr>
        <p:spPr>
          <a:xfrm>
            <a:off x="6725300" y="3546725"/>
            <a:ext cx="88200" cy="65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 name="Google Shape;1093;p136"/>
          <p:cNvCxnSpPr>
            <a:stCxn id="1090" idx="2"/>
            <a:endCxn id="1091" idx="0"/>
          </p:cNvCxnSpPr>
          <p:nvPr/>
        </p:nvCxnSpPr>
        <p:spPr>
          <a:xfrm>
            <a:off x="6767525" y="3485850"/>
            <a:ext cx="1348200" cy="0"/>
          </a:xfrm>
          <a:prstGeom prst="straightConnector1">
            <a:avLst/>
          </a:prstGeom>
          <a:noFill/>
          <a:ln cap="flat" cmpd="sng" w="9525">
            <a:solidFill>
              <a:schemeClr val="dk2"/>
            </a:solidFill>
            <a:prstDash val="solid"/>
            <a:round/>
            <a:headEnd len="med" w="med" type="none"/>
            <a:tailEnd len="med" w="med" type="triangle"/>
          </a:ln>
        </p:spPr>
      </p:cxnSp>
      <p:cxnSp>
        <p:nvCxnSpPr>
          <p:cNvPr id="1094" name="Google Shape;1094;p136"/>
          <p:cNvCxnSpPr>
            <a:stCxn id="1091" idx="2"/>
          </p:cNvCxnSpPr>
          <p:nvPr/>
        </p:nvCxnSpPr>
        <p:spPr>
          <a:xfrm flipH="1">
            <a:off x="6821300" y="4039350"/>
            <a:ext cx="1294500" cy="7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1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Ejercicio</a:t>
            </a:r>
            <a:endParaRPr/>
          </a:p>
        </p:txBody>
      </p:sp>
      <p:sp>
        <p:nvSpPr>
          <p:cNvPr id="1100" name="Google Shape;1100;p1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Una</a:t>
            </a:r>
            <a:r>
              <a:rPr lang="en"/>
              <a:t> compañía quiere construir un sistema de call center de enfermeras que responden preguntas de clientes sobre problemas de salud potenciales.</a:t>
            </a:r>
            <a:endParaRPr/>
          </a:p>
          <a:p>
            <a:pPr indent="-342900" lvl="0" marL="457200" rtl="0" algn="just">
              <a:spcBef>
                <a:spcPts val="0"/>
              </a:spcBef>
              <a:spcAft>
                <a:spcPts val="0"/>
              </a:spcAft>
              <a:buSzPts val="1800"/>
              <a:buChar char="●"/>
            </a:pPr>
            <a:r>
              <a:rPr lang="en"/>
              <a:t>Las </a:t>
            </a:r>
            <a:r>
              <a:rPr lang="en"/>
              <a:t>enfermeras</a:t>
            </a:r>
            <a:r>
              <a:rPr lang="en"/>
              <a:t> deben realizar un triage y el sistema debe asignar las citas según la prioridad del cliente.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Google Shape;1105;p1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Priority Queue</a:t>
            </a:r>
            <a:endParaRPr/>
          </a:p>
        </p:txBody>
      </p:sp>
      <p:sp>
        <p:nvSpPr>
          <p:cNvPr id="1106" name="Google Shape;1106;p1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Agendamiento</a:t>
            </a:r>
            <a:r>
              <a:rPr lang="en"/>
              <a:t> de ejecución por prioridad.</a:t>
            </a:r>
            <a:endParaRPr/>
          </a:p>
          <a:p>
            <a:pPr indent="0" lvl="0" marL="0" rtl="0" algn="l">
              <a:spcBef>
                <a:spcPts val="1600"/>
              </a:spcBef>
              <a:spcAft>
                <a:spcPts val="0"/>
              </a:spcAft>
              <a:buNone/>
            </a:pPr>
            <a:r>
              <a:rPr lang="en"/>
              <a:t>Normalmente se usa FIFO.</a:t>
            </a:r>
            <a:endParaRPr/>
          </a:p>
          <a:p>
            <a:pPr indent="0" lvl="0" marL="0" rtl="0" algn="l">
              <a:spcBef>
                <a:spcPts val="1600"/>
              </a:spcBef>
              <a:spcAft>
                <a:spcPts val="1600"/>
              </a:spcAft>
              <a:buNone/>
            </a:pPr>
            <a:r>
              <a:rPr lang="en"/>
              <a:t>Definir prioridad en los mensajes de una cola.</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1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Ejercicio</a:t>
            </a:r>
            <a:endParaRPr/>
          </a:p>
        </p:txBody>
      </p:sp>
      <p:sp>
        <p:nvSpPr>
          <p:cNvPr id="1112" name="Google Shape;1112;p13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Es necesario en una aplicación conocer el tiempo de respuesta de cada funcionalidad.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1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Telemetria</a:t>
            </a:r>
            <a:endParaRPr/>
          </a:p>
        </p:txBody>
      </p:sp>
      <p:sp>
        <p:nvSpPr>
          <p:cNvPr id="1118" name="Google Shape;1118;p1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Grabación y transmisión </a:t>
            </a:r>
            <a:r>
              <a:rPr lang="en"/>
              <a:t>automática</a:t>
            </a:r>
            <a:r>
              <a:rPr lang="en"/>
              <a:t> de datos de recursos remotos para </a:t>
            </a:r>
            <a:r>
              <a:rPr lang="en"/>
              <a:t>monitoreo y análisis.</a:t>
            </a:r>
            <a:endParaRPr/>
          </a:p>
          <a:p>
            <a:pPr indent="0" lvl="0" marL="0" rtl="0" algn="l">
              <a:spcBef>
                <a:spcPts val="1600"/>
              </a:spcBef>
              <a:spcAft>
                <a:spcPts val="0"/>
              </a:spcAft>
              <a:buNone/>
            </a:pPr>
            <a:r>
              <a:rPr lang="en"/>
              <a:t>Es una herramienta valiosa para realizar gestión y monitoreo del desempeño.</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1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Arquitectura de Referencia para </a:t>
            </a:r>
            <a:r>
              <a:rPr lang="en"/>
              <a:t>Telemetría</a:t>
            </a:r>
            <a:endParaRPr/>
          </a:p>
        </p:txBody>
      </p:sp>
      <p:sp>
        <p:nvSpPr>
          <p:cNvPr id="1124" name="Google Shape;1124;p141"/>
          <p:cNvSpPr/>
          <p:nvPr/>
        </p:nvSpPr>
        <p:spPr>
          <a:xfrm>
            <a:off x="478275" y="1240950"/>
            <a:ext cx="1810200" cy="6474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Aplicacion</a:t>
            </a:r>
            <a:endParaRPr/>
          </a:p>
        </p:txBody>
      </p:sp>
      <p:sp>
        <p:nvSpPr>
          <p:cNvPr id="1125" name="Google Shape;1125;p141"/>
          <p:cNvSpPr/>
          <p:nvPr/>
        </p:nvSpPr>
        <p:spPr>
          <a:xfrm>
            <a:off x="4750025" y="2914225"/>
            <a:ext cx="1346400" cy="1497000"/>
          </a:xfrm>
          <a:prstGeom prst="can">
            <a:avLst>
              <a:gd fmla="val 25000" name="adj"/>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Time series DB</a:t>
            </a:r>
            <a:endParaRPr/>
          </a:p>
          <a:p>
            <a:pPr indent="0" lvl="0" marL="0" rtl="0" algn="l">
              <a:spcBef>
                <a:spcPts val="0"/>
              </a:spcBef>
              <a:spcAft>
                <a:spcPts val="0"/>
              </a:spcAft>
              <a:buNone/>
            </a:pPr>
            <a:r>
              <a:rPr lang="en"/>
              <a:t>InfluxDB</a:t>
            </a:r>
            <a:endParaRPr/>
          </a:p>
        </p:txBody>
      </p:sp>
      <p:sp>
        <p:nvSpPr>
          <p:cNvPr id="1126" name="Google Shape;1126;p141"/>
          <p:cNvSpPr/>
          <p:nvPr/>
        </p:nvSpPr>
        <p:spPr>
          <a:xfrm>
            <a:off x="4802525" y="1552125"/>
            <a:ext cx="1241400" cy="6474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Telegraf</a:t>
            </a:r>
            <a:endParaRPr/>
          </a:p>
        </p:txBody>
      </p:sp>
      <p:sp>
        <p:nvSpPr>
          <p:cNvPr id="1127" name="Google Shape;1127;p141"/>
          <p:cNvSpPr/>
          <p:nvPr/>
        </p:nvSpPr>
        <p:spPr>
          <a:xfrm>
            <a:off x="4300025" y="1277750"/>
            <a:ext cx="733200" cy="4257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StatsD</a:t>
            </a:r>
            <a:endParaRPr/>
          </a:p>
        </p:txBody>
      </p:sp>
      <p:cxnSp>
        <p:nvCxnSpPr>
          <p:cNvPr id="1128" name="Google Shape;1128;p141"/>
          <p:cNvCxnSpPr>
            <a:stCxn id="1124" idx="3"/>
            <a:endCxn id="1127" idx="1"/>
          </p:cNvCxnSpPr>
          <p:nvPr/>
        </p:nvCxnSpPr>
        <p:spPr>
          <a:xfrm flipH="1" rot="10800000">
            <a:off x="2288475" y="1490550"/>
            <a:ext cx="2011500" cy="74100"/>
          </a:xfrm>
          <a:prstGeom prst="straightConnector1">
            <a:avLst/>
          </a:prstGeom>
          <a:noFill/>
          <a:ln cap="flat" cmpd="sng" w="9525">
            <a:solidFill>
              <a:schemeClr val="dk2"/>
            </a:solidFill>
            <a:prstDash val="solid"/>
            <a:round/>
            <a:headEnd len="med" w="med" type="none"/>
            <a:tailEnd len="med" w="med" type="triangle"/>
          </a:ln>
        </p:spPr>
      </p:cxnSp>
      <p:sp>
        <p:nvSpPr>
          <p:cNvPr id="1129" name="Google Shape;1129;p141"/>
          <p:cNvSpPr txBox="1"/>
          <p:nvPr/>
        </p:nvSpPr>
        <p:spPr>
          <a:xfrm>
            <a:off x="2650388" y="1240950"/>
            <a:ext cx="6549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UDP</a:t>
            </a:r>
            <a:endParaRPr>
              <a:latin typeface="Roboto"/>
              <a:ea typeface="Roboto"/>
              <a:cs typeface="Roboto"/>
              <a:sym typeface="Roboto"/>
            </a:endParaRPr>
          </a:p>
        </p:txBody>
      </p:sp>
      <p:cxnSp>
        <p:nvCxnSpPr>
          <p:cNvPr id="1130" name="Google Shape;1130;p141"/>
          <p:cNvCxnSpPr>
            <a:stCxn id="1126" idx="2"/>
            <a:endCxn id="1125" idx="1"/>
          </p:cNvCxnSpPr>
          <p:nvPr/>
        </p:nvCxnSpPr>
        <p:spPr>
          <a:xfrm>
            <a:off x="5423225" y="2199525"/>
            <a:ext cx="0" cy="714600"/>
          </a:xfrm>
          <a:prstGeom prst="straightConnector1">
            <a:avLst/>
          </a:prstGeom>
          <a:noFill/>
          <a:ln cap="flat" cmpd="sng" w="9525">
            <a:solidFill>
              <a:schemeClr val="dk2"/>
            </a:solidFill>
            <a:prstDash val="solid"/>
            <a:round/>
            <a:headEnd len="med" w="med" type="none"/>
            <a:tailEnd len="med" w="med" type="triangle"/>
          </a:ln>
        </p:spPr>
      </p:cxnSp>
      <p:sp>
        <p:nvSpPr>
          <p:cNvPr id="1131" name="Google Shape;1131;p141"/>
          <p:cNvSpPr/>
          <p:nvPr/>
        </p:nvSpPr>
        <p:spPr>
          <a:xfrm>
            <a:off x="969025" y="3109175"/>
            <a:ext cx="1810200" cy="1222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DashBoard</a:t>
            </a:r>
            <a:endParaRPr/>
          </a:p>
          <a:p>
            <a:pPr indent="0" lvl="0" marL="0" marR="0" rtl="0" algn="ctr">
              <a:lnSpc>
                <a:spcPct val="100000"/>
              </a:lnSpc>
              <a:spcBef>
                <a:spcPts val="0"/>
              </a:spcBef>
              <a:spcAft>
                <a:spcPts val="0"/>
              </a:spcAft>
              <a:buNone/>
            </a:pPr>
            <a:r>
              <a:rPr lang="en"/>
              <a:t>(Grafana)</a:t>
            </a:r>
            <a:endParaRPr/>
          </a:p>
        </p:txBody>
      </p:sp>
      <p:cxnSp>
        <p:nvCxnSpPr>
          <p:cNvPr id="1132" name="Google Shape;1132;p141"/>
          <p:cNvCxnSpPr>
            <a:stCxn id="1131" idx="3"/>
            <a:endCxn id="1125" idx="2"/>
          </p:cNvCxnSpPr>
          <p:nvPr/>
        </p:nvCxnSpPr>
        <p:spPr>
          <a:xfrm flipH="1" rot="10800000">
            <a:off x="2779225" y="3662825"/>
            <a:ext cx="1970700" cy="57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214" name="Google Shape;214;p25"/>
          <p:cNvSpPr/>
          <p:nvPr/>
        </p:nvSpPr>
        <p:spPr>
          <a:xfrm>
            <a:off x="3056525" y="12285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Sistema</a:t>
            </a:r>
            <a:endParaRPr>
              <a:solidFill>
                <a:srgbClr val="FFFFFF"/>
              </a:solidFill>
            </a:endParaRPr>
          </a:p>
        </p:txBody>
      </p:sp>
      <p:sp>
        <p:nvSpPr>
          <p:cNvPr id="215" name="Google Shape;215;p25"/>
          <p:cNvSpPr/>
          <p:nvPr/>
        </p:nvSpPr>
        <p:spPr>
          <a:xfrm>
            <a:off x="584675" y="1102825"/>
            <a:ext cx="2472000" cy="821400"/>
          </a:xfrm>
          <a:prstGeom prst="righ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Drivers Arquitectonicos</a:t>
            </a:r>
            <a:endParaRPr>
              <a:solidFill>
                <a:srgbClr val="FFFFFF"/>
              </a:solidFill>
            </a:endParaRPr>
          </a:p>
        </p:txBody>
      </p:sp>
      <p:sp>
        <p:nvSpPr>
          <p:cNvPr id="216" name="Google Shape;216;p25"/>
          <p:cNvSpPr/>
          <p:nvPr/>
        </p:nvSpPr>
        <p:spPr>
          <a:xfrm>
            <a:off x="5661425" y="1102825"/>
            <a:ext cx="2175900" cy="821400"/>
          </a:xfrm>
          <a:prstGeom prst="lef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rPr>
              <a:t>Patrones de Arquitectura</a:t>
            </a:r>
            <a:endParaRPr>
              <a:solidFill>
                <a:srgbClr val="FFFFFF"/>
              </a:solidFill>
            </a:endParaRPr>
          </a:p>
        </p:txBody>
      </p:sp>
      <p:sp>
        <p:nvSpPr>
          <p:cNvPr id="217" name="Google Shape;217;p25"/>
          <p:cNvSpPr/>
          <p:nvPr/>
        </p:nvSpPr>
        <p:spPr>
          <a:xfrm>
            <a:off x="3330325" y="2083225"/>
            <a:ext cx="6438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a:t>
            </a:r>
            <a:endParaRPr>
              <a:solidFill>
                <a:schemeClr val="lt1"/>
              </a:solidFill>
            </a:endParaRPr>
          </a:p>
        </p:txBody>
      </p:sp>
      <p:sp>
        <p:nvSpPr>
          <p:cNvPr id="218" name="Google Shape;218;p25"/>
          <p:cNvSpPr/>
          <p:nvPr/>
        </p:nvSpPr>
        <p:spPr>
          <a:xfrm>
            <a:off x="4766075" y="2083225"/>
            <a:ext cx="6438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B</a:t>
            </a:r>
            <a:endParaRPr>
              <a:solidFill>
                <a:schemeClr val="lt1"/>
              </a:solidFill>
            </a:endParaRPr>
          </a:p>
        </p:txBody>
      </p:sp>
      <p:cxnSp>
        <p:nvCxnSpPr>
          <p:cNvPr id="219" name="Google Shape;219;p25"/>
          <p:cNvCxnSpPr>
            <a:stCxn id="214" idx="2"/>
            <a:endCxn id="217" idx="0"/>
          </p:cNvCxnSpPr>
          <p:nvPr/>
        </p:nvCxnSpPr>
        <p:spPr>
          <a:xfrm flipH="1">
            <a:off x="3652175" y="1798525"/>
            <a:ext cx="706800" cy="2847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25"/>
          <p:cNvCxnSpPr>
            <a:stCxn id="214" idx="2"/>
            <a:endCxn id="218" idx="0"/>
          </p:cNvCxnSpPr>
          <p:nvPr/>
        </p:nvCxnSpPr>
        <p:spPr>
          <a:xfrm>
            <a:off x="4358975" y="1798525"/>
            <a:ext cx="729000" cy="28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1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Ejercicio</a:t>
            </a:r>
            <a:endParaRPr/>
          </a:p>
        </p:txBody>
      </p:sp>
      <p:sp>
        <p:nvSpPr>
          <p:cNvPr id="1138" name="Google Shape;1138;p14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Tenemos un sistema de venta de tiquetes para eventos deportivos.</a:t>
            </a:r>
            <a:endParaRPr/>
          </a:p>
          <a:p>
            <a:pPr indent="0" lvl="0" marL="0" rtl="0" algn="l">
              <a:spcBef>
                <a:spcPts val="1600"/>
              </a:spcBef>
              <a:spcAft>
                <a:spcPts val="0"/>
              </a:spcAft>
              <a:buNone/>
            </a:pPr>
            <a:r>
              <a:rPr lang="en"/>
              <a:t>Este sistema manejará los eventos de diferentes ciudades. A medida que se incorporan </a:t>
            </a:r>
            <a:r>
              <a:rPr lang="en"/>
              <a:t>más</a:t>
            </a:r>
            <a:r>
              <a:rPr lang="en"/>
              <a:t> ciudades y eventos se debe mantener los tiempos de carga de </a:t>
            </a:r>
            <a:r>
              <a:rPr lang="en"/>
              <a:t>páginas</a:t>
            </a:r>
            <a:r>
              <a:rPr lang="en"/>
              <a:t> bajo 2 segundos. Cada evento puede tener muchos comentarios.</a:t>
            </a:r>
            <a:endParaRPr/>
          </a:p>
          <a:p>
            <a:pPr indent="0" lvl="0" marL="0" rtl="0" algn="l">
              <a:spcBef>
                <a:spcPts val="1600"/>
              </a:spcBef>
              <a:spcAft>
                <a:spcPts val="0"/>
              </a:spcAft>
              <a:buNone/>
            </a:pPr>
            <a:r>
              <a:rPr lang="en"/>
              <a:t>Definir una arquitectura de datos escalable para este requerimiento.</a:t>
            </a:r>
            <a:endParaRPr/>
          </a:p>
          <a:p>
            <a:pPr indent="0" lvl="0" marL="0" rtl="0" algn="l">
              <a:spcBef>
                <a:spcPts val="1600"/>
              </a:spcBef>
              <a:spcAft>
                <a:spcPts val="160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1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Sharding</a:t>
            </a:r>
            <a:endParaRPr/>
          </a:p>
        </p:txBody>
      </p:sp>
      <p:sp>
        <p:nvSpPr>
          <p:cNvPr id="1144" name="Google Shape;1144;p14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Escalabilidad en los datos</a:t>
            </a:r>
            <a:endParaRPr/>
          </a:p>
          <a:p>
            <a:pPr indent="0" lvl="0" marL="0" rtl="0" algn="l">
              <a:spcBef>
                <a:spcPts val="1600"/>
              </a:spcBef>
              <a:spcAft>
                <a:spcPts val="0"/>
              </a:spcAft>
              <a:buNone/>
            </a:pPr>
            <a:r>
              <a:rPr lang="en"/>
              <a:t>Partir una base de datos única, en </a:t>
            </a:r>
            <a:r>
              <a:rPr lang="en"/>
              <a:t>múltiples</a:t>
            </a:r>
            <a:r>
              <a:rPr lang="en"/>
              <a:t> y pequeñas bases de datos autocontenidas.</a:t>
            </a:r>
            <a:endParaRPr/>
          </a:p>
          <a:p>
            <a:pPr indent="0" lvl="0" marL="0" rtl="0" algn="l">
              <a:spcBef>
                <a:spcPts val="1600"/>
              </a:spcBef>
              <a:spcAft>
                <a:spcPts val="0"/>
              </a:spcAft>
              <a:buNone/>
            </a:pPr>
            <a:r>
              <a:rPr lang="en"/>
              <a:t>Usar en </a:t>
            </a:r>
            <a:r>
              <a:rPr lang="en"/>
              <a:t>compañías</a:t>
            </a:r>
            <a:r>
              <a:rPr lang="en"/>
              <a:t> donde se necesita un particionamiento lógico de la data.</a:t>
            </a:r>
            <a:endParaRPr/>
          </a:p>
          <a:p>
            <a:pPr indent="0" lvl="0" marL="0" rtl="0" algn="l">
              <a:spcBef>
                <a:spcPts val="1600"/>
              </a:spcBef>
              <a:spcAft>
                <a:spcPts val="1600"/>
              </a:spcAft>
              <a:buNone/>
            </a:pPr>
            <a:r>
              <a:rPr lang="en"/>
              <a:t>Una BD sharded es </a:t>
            </a:r>
            <a:r>
              <a:rPr lang="en"/>
              <a:t>más</a:t>
            </a:r>
            <a:r>
              <a:rPr lang="en"/>
              <a:t> pequeña que la original, los queries y el mantenimiento son mucho </a:t>
            </a:r>
            <a:r>
              <a:rPr lang="en"/>
              <a:t>más</a:t>
            </a:r>
            <a:r>
              <a:rPr lang="en"/>
              <a:t> rápidos. Pero la </a:t>
            </a:r>
            <a:r>
              <a:rPr lang="en"/>
              <a:t>compañía</a:t>
            </a:r>
            <a:r>
              <a:rPr lang="en"/>
              <a:t> no tiene que lidiar con muchas bases de datos.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1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Sharding</a:t>
            </a:r>
            <a:endParaRPr/>
          </a:p>
        </p:txBody>
      </p:sp>
      <p:sp>
        <p:nvSpPr>
          <p:cNvPr id="1150" name="Google Shape;1150;p14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Seleccionar el </a:t>
            </a:r>
            <a:r>
              <a:rPr lang="en"/>
              <a:t>método</a:t>
            </a:r>
            <a:r>
              <a:rPr lang="en"/>
              <a:t> lógico para particionar los datos</a:t>
            </a:r>
            <a:endParaRPr/>
          </a:p>
          <a:p>
            <a:pPr indent="-317500" lvl="1" marL="914400" rtl="0" algn="l">
              <a:spcBef>
                <a:spcPts val="0"/>
              </a:spcBef>
              <a:spcAft>
                <a:spcPts val="0"/>
              </a:spcAft>
              <a:buSzPts val="1400"/>
              <a:buChar char="○"/>
            </a:pPr>
            <a:r>
              <a:rPr lang="en"/>
              <a:t>Sharding Key</a:t>
            </a:r>
            <a:endParaRPr/>
          </a:p>
          <a:p>
            <a:pPr indent="-342900" lvl="0" marL="457200" rtl="0" algn="l">
              <a:spcBef>
                <a:spcPts val="0"/>
              </a:spcBef>
              <a:spcAft>
                <a:spcPts val="0"/>
              </a:spcAft>
              <a:buSzPts val="1800"/>
              <a:buChar char="●"/>
            </a:pPr>
            <a:r>
              <a:rPr lang="en"/>
              <a:t>Un mapa de particionamiento (Shard map) se crea en la base de datos.</a:t>
            </a:r>
            <a:endParaRPr/>
          </a:p>
          <a:p>
            <a:pPr indent="-342900" lvl="0" marL="457200" rtl="0" algn="l">
              <a:spcBef>
                <a:spcPts val="0"/>
              </a:spcBef>
              <a:spcAft>
                <a:spcPts val="0"/>
              </a:spcAft>
              <a:buSzPts val="1800"/>
              <a:buChar char="●"/>
            </a:pPr>
            <a:r>
              <a:rPr lang="en"/>
              <a:t>Las nuevas bases de datos se crean y todos los datos son movidos a las nuevas bases de datos.</a:t>
            </a:r>
            <a:endParaRPr/>
          </a:p>
          <a:p>
            <a:pPr indent="-342900" lvl="0" marL="457200" rtl="0" algn="l">
              <a:spcBef>
                <a:spcPts val="0"/>
              </a:spcBef>
              <a:spcAft>
                <a:spcPts val="0"/>
              </a:spcAft>
              <a:buSzPts val="1800"/>
              <a:buChar char="●"/>
            </a:pPr>
            <a:r>
              <a:rPr lang="en"/>
              <a:t>Se cambian las conexiones de los clientes. Se conectan al shard map para buscar la data particionada y entonces se conectan a la nueva base de datos.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1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Teorema CAP</a:t>
            </a:r>
            <a:endParaRPr/>
          </a:p>
        </p:txBody>
      </p:sp>
      <p:sp>
        <p:nvSpPr>
          <p:cNvPr id="1156" name="Google Shape;1156;p14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Consistency</a:t>
            </a:r>
            <a:endParaRPr/>
          </a:p>
          <a:p>
            <a:pPr indent="-317500" lvl="1" marL="914400" rtl="0" algn="l">
              <a:spcBef>
                <a:spcPts val="0"/>
              </a:spcBef>
              <a:spcAft>
                <a:spcPts val="0"/>
              </a:spcAft>
              <a:buSzPts val="1400"/>
              <a:buChar char="○"/>
            </a:pPr>
            <a:r>
              <a:rPr lang="en"/>
              <a:t>Cada nodo en un cluster retorna la misma, mas reciente, escritura exitosa.</a:t>
            </a:r>
            <a:endParaRPr/>
          </a:p>
          <a:p>
            <a:pPr indent="-317500" lvl="1" marL="914400" rtl="0" algn="l">
              <a:spcBef>
                <a:spcPts val="0"/>
              </a:spcBef>
              <a:spcAft>
                <a:spcPts val="0"/>
              </a:spcAft>
              <a:buSzPts val="1400"/>
              <a:buChar char="○"/>
            </a:pPr>
            <a:r>
              <a:rPr lang="en"/>
              <a:t>Todos ven la misma data. Consistencia secuencial.</a:t>
            </a:r>
            <a:endParaRPr/>
          </a:p>
          <a:p>
            <a:pPr indent="-342900" lvl="0" marL="457200" rtl="0" algn="l">
              <a:spcBef>
                <a:spcPts val="0"/>
              </a:spcBef>
              <a:spcAft>
                <a:spcPts val="0"/>
              </a:spcAft>
              <a:buSzPts val="1800"/>
              <a:buChar char="●"/>
            </a:pPr>
            <a:r>
              <a:rPr lang="en"/>
              <a:t>Availability</a:t>
            </a:r>
            <a:endParaRPr/>
          </a:p>
          <a:p>
            <a:pPr indent="-317500" lvl="1" marL="914400" rtl="0" algn="l">
              <a:spcBef>
                <a:spcPts val="0"/>
              </a:spcBef>
              <a:spcAft>
                <a:spcPts val="0"/>
              </a:spcAft>
              <a:buSzPts val="1400"/>
              <a:buChar char="○"/>
            </a:pPr>
            <a:r>
              <a:rPr lang="en"/>
              <a:t>Cada nodo retorna una respuesta para </a:t>
            </a:r>
            <a:r>
              <a:rPr b="1" lang="en"/>
              <a:t>cada una</a:t>
            </a:r>
            <a:r>
              <a:rPr lang="en"/>
              <a:t> las lecturas y escrituras.</a:t>
            </a:r>
            <a:endParaRPr/>
          </a:p>
          <a:p>
            <a:pPr indent="-342900" lvl="0" marL="457200" rtl="0" algn="l">
              <a:spcBef>
                <a:spcPts val="0"/>
              </a:spcBef>
              <a:spcAft>
                <a:spcPts val="0"/>
              </a:spcAft>
              <a:buSzPts val="1800"/>
              <a:buChar char="●"/>
            </a:pPr>
            <a:r>
              <a:rPr lang="en"/>
              <a:t>Partition Tolerant</a:t>
            </a:r>
            <a:endParaRPr/>
          </a:p>
          <a:p>
            <a:pPr indent="-317500" lvl="1" marL="914400" rtl="0" algn="l">
              <a:spcBef>
                <a:spcPts val="0"/>
              </a:spcBef>
              <a:spcAft>
                <a:spcPts val="0"/>
              </a:spcAft>
              <a:buSzPts val="1400"/>
              <a:buChar char="○"/>
            </a:pPr>
            <a:r>
              <a:rPr lang="en"/>
              <a:t>El sistema </a:t>
            </a:r>
            <a:r>
              <a:rPr lang="en"/>
              <a:t>continúa</a:t>
            </a:r>
            <a:r>
              <a:rPr lang="en"/>
              <a:t> procesando los datos aun si la una partición de red causa errores de comunicación entre subsistemas.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1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Teorema CAP</a:t>
            </a:r>
            <a:endParaRPr/>
          </a:p>
        </p:txBody>
      </p:sp>
      <p:pic>
        <p:nvPicPr>
          <p:cNvPr id="1162" name="Google Shape;1162;p146"/>
          <p:cNvPicPr preferRelativeResize="0"/>
          <p:nvPr/>
        </p:nvPicPr>
        <p:blipFill>
          <a:blip r:embed="rId3">
            <a:alphaModFix/>
          </a:blip>
          <a:stretch>
            <a:fillRect/>
          </a:stretch>
        </p:blipFill>
        <p:spPr>
          <a:xfrm>
            <a:off x="3758000" y="817000"/>
            <a:ext cx="4162425" cy="3810000"/>
          </a:xfrm>
          <a:prstGeom prst="rect">
            <a:avLst/>
          </a:prstGeom>
          <a:noFill/>
          <a:ln>
            <a:noFill/>
          </a:ln>
        </p:spPr>
      </p:pic>
      <p:sp>
        <p:nvSpPr>
          <p:cNvPr id="1163" name="Google Shape;1163;p146"/>
          <p:cNvSpPr txBox="1"/>
          <p:nvPr/>
        </p:nvSpPr>
        <p:spPr>
          <a:xfrm>
            <a:off x="4128050" y="4782925"/>
            <a:ext cx="26784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https://www.dummies.com/wp-content/uploads/423504.image0.jpg</a:t>
            </a:r>
            <a:endParaRPr sz="6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1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BASE</a:t>
            </a:r>
            <a:endParaRPr/>
          </a:p>
        </p:txBody>
      </p:sp>
      <p:sp>
        <p:nvSpPr>
          <p:cNvPr id="1169" name="Google Shape;1169;p14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Basically Available</a:t>
            </a:r>
            <a:endParaRPr/>
          </a:p>
          <a:p>
            <a:pPr indent="-317500" lvl="1" marL="914400" rtl="0" algn="l">
              <a:spcBef>
                <a:spcPts val="0"/>
              </a:spcBef>
              <a:spcAft>
                <a:spcPts val="0"/>
              </a:spcAft>
              <a:buSzPts val="1400"/>
              <a:buChar char="○"/>
            </a:pPr>
            <a:r>
              <a:rPr lang="en"/>
              <a:t>Garantizan la disponibilidad de los datos. Hay una respuesta a cualquier solicitud. Pero algunos nodos pueden estar temporalmente no disponibles.</a:t>
            </a:r>
            <a:endParaRPr/>
          </a:p>
          <a:p>
            <a:pPr indent="-342900" lvl="0" marL="457200" rtl="0" algn="l">
              <a:spcBef>
                <a:spcPts val="0"/>
              </a:spcBef>
              <a:spcAft>
                <a:spcPts val="0"/>
              </a:spcAft>
              <a:buSzPts val="1800"/>
              <a:buChar char="●"/>
            </a:pPr>
            <a:r>
              <a:rPr lang="en"/>
              <a:t>Soft state</a:t>
            </a:r>
            <a:endParaRPr/>
          </a:p>
          <a:p>
            <a:pPr indent="-317500" lvl="1" marL="914400" rtl="0" algn="l">
              <a:spcBef>
                <a:spcPts val="0"/>
              </a:spcBef>
              <a:spcAft>
                <a:spcPts val="0"/>
              </a:spcAft>
              <a:buSzPts val="1400"/>
              <a:buChar char="○"/>
            </a:pPr>
            <a:r>
              <a:rPr lang="en"/>
              <a:t>El estado del sistema puede cambiar en el tiempo. Los datos son volatiles.</a:t>
            </a:r>
            <a:endParaRPr/>
          </a:p>
          <a:p>
            <a:pPr indent="-342900" lvl="0" marL="457200" rtl="0" algn="l">
              <a:spcBef>
                <a:spcPts val="0"/>
              </a:spcBef>
              <a:spcAft>
                <a:spcPts val="0"/>
              </a:spcAft>
              <a:buSzPts val="1800"/>
              <a:buChar char="●"/>
            </a:pPr>
            <a:r>
              <a:rPr lang="en"/>
              <a:t>Eventual consistency</a:t>
            </a:r>
            <a:endParaRPr/>
          </a:p>
          <a:p>
            <a:pPr indent="-317500" lvl="1" marL="914400" rtl="0" algn="l">
              <a:spcBef>
                <a:spcPts val="0"/>
              </a:spcBef>
              <a:spcAft>
                <a:spcPts val="0"/>
              </a:spcAft>
              <a:buSzPts val="1400"/>
              <a:buChar char="○"/>
            </a:pPr>
            <a:r>
              <a:rPr lang="en"/>
              <a:t>El sistema puede eventualmente volverse consistente una vez </a:t>
            </a:r>
            <a:r>
              <a:rPr lang="en"/>
              <a:t>éste</a:t>
            </a:r>
            <a:r>
              <a:rPr lang="en"/>
              <a:t> termina de recibir entradas. Como un cierre contable.</a:t>
            </a:r>
            <a:endParaRPr/>
          </a:p>
          <a:p>
            <a:pPr indent="-342900" lvl="0" marL="457200" rtl="0" algn="l">
              <a:spcBef>
                <a:spcPts val="0"/>
              </a:spcBef>
              <a:spcAft>
                <a:spcPts val="0"/>
              </a:spcAft>
              <a:buSzPts val="1800"/>
              <a:buChar char="●"/>
            </a:pPr>
            <a:r>
              <a:rPr lang="en"/>
              <a:t>La disponibilidad es </a:t>
            </a:r>
            <a:r>
              <a:rPr lang="en"/>
              <a:t>más</a:t>
            </a:r>
            <a:r>
              <a:rPr lang="en"/>
              <a:t> importante</a:t>
            </a:r>
            <a:endParaRPr/>
          </a:p>
          <a:p>
            <a:pPr indent="0" lvl="0" marL="0" rtl="0" algn="l">
              <a:spcBef>
                <a:spcPts val="1600"/>
              </a:spcBef>
              <a:spcAft>
                <a:spcPts val="160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1175" name="Google Shape;1175;p1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¿Cómo descubrir embotellamientos?</a:t>
            </a:r>
            <a:endParaRPr/>
          </a:p>
          <a:p>
            <a:pPr indent="0" lvl="0" marL="0" rtl="0" algn="l">
              <a:spcBef>
                <a:spcPts val="1600"/>
              </a:spcBef>
              <a:spcAft>
                <a:spcPts val="0"/>
              </a:spcAft>
              <a:buNone/>
            </a:pPr>
            <a:r>
              <a:rPr lang="en"/>
              <a:t>Hay que probar los </a:t>
            </a:r>
            <a:r>
              <a:rPr lang="en"/>
              <a:t>límites</a:t>
            </a:r>
            <a:r>
              <a:rPr lang="en"/>
              <a:t> de la aplicación.</a:t>
            </a:r>
            <a:endParaRPr/>
          </a:p>
          <a:p>
            <a:pPr indent="0" lvl="0" marL="0" rtl="0" algn="l">
              <a:spcBef>
                <a:spcPts val="1600"/>
              </a:spcBef>
              <a:spcAft>
                <a:spcPts val="0"/>
              </a:spcAft>
              <a:buNone/>
            </a:pPr>
            <a:r>
              <a:rPr lang="en"/>
              <a:t>Load Testing</a:t>
            </a:r>
            <a:endParaRPr/>
          </a:p>
          <a:p>
            <a:pPr indent="0" lvl="0" marL="0" rtl="0" algn="l">
              <a:spcBef>
                <a:spcPts val="1600"/>
              </a:spcBef>
              <a:spcAft>
                <a:spcPts val="0"/>
              </a:spcAft>
              <a:buNone/>
            </a:pPr>
            <a:r>
              <a:rPr lang="en"/>
              <a:t>Stress Testing</a:t>
            </a:r>
            <a:endParaRPr/>
          </a:p>
          <a:p>
            <a:pPr indent="0" lvl="0" marL="0" rtl="0" algn="l">
              <a:spcBef>
                <a:spcPts val="1600"/>
              </a:spcBef>
              <a:spcAft>
                <a:spcPts val="0"/>
              </a:spcAft>
              <a:buNone/>
            </a:pPr>
            <a:r>
              <a:rPr lang="en"/>
              <a:t>Endurance Testing</a:t>
            </a:r>
            <a:endParaRPr/>
          </a:p>
          <a:p>
            <a:pPr indent="0" lvl="0" marL="0" rtl="0" algn="l">
              <a:spcBef>
                <a:spcPts val="1600"/>
              </a:spcBef>
              <a:spcAft>
                <a:spcPts val="1600"/>
              </a:spcAft>
              <a:buNone/>
            </a:pPr>
            <a:r>
              <a:rPr lang="en"/>
              <a:t>Peak Testing</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49"/>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 qué garantizan que la arquitectura soporta la carga?</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5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Disponibilidad</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9" name="Shape 1189"/>
        <p:cNvGrpSpPr/>
        <p:nvPr/>
      </p:nvGrpSpPr>
      <p:grpSpPr>
        <a:xfrm>
          <a:off x="0" y="0"/>
          <a:ext cx="0" cy="0"/>
          <a:chOff x="0" y="0"/>
          <a:chExt cx="0" cy="0"/>
        </a:xfrm>
      </p:grpSpPr>
      <p:sp>
        <p:nvSpPr>
          <p:cNvPr id="1190" name="Google Shape;1190;p1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Disponibilidad, Resiliencia, Confiabilidad</a:t>
            </a:r>
            <a:endParaRPr/>
          </a:p>
        </p:txBody>
      </p:sp>
      <p:sp>
        <p:nvSpPr>
          <p:cNvPr id="1191" name="Google Shape;1191;p15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 la habilidad de un sistema de tolerar fallos y continuar proveyendo el servicio de acuerdo a su especificación.</a:t>
            </a:r>
            <a:endParaRPr/>
          </a:p>
          <a:p>
            <a:pPr indent="0" lvl="0" marL="0" rtl="0" algn="l">
              <a:spcBef>
                <a:spcPts val="1600"/>
              </a:spcBef>
              <a:spcAft>
                <a:spcPts val="0"/>
              </a:spcAft>
              <a:buNone/>
            </a:pPr>
            <a:r>
              <a:rPr lang="en"/>
              <a:t>Representa el tiempo que el sistema es funcional y está trabajando. (</a:t>
            </a:r>
            <a:r>
              <a:rPr lang="en" sz="1100" u="sng">
                <a:solidFill>
                  <a:schemeClr val="hlink"/>
                </a:solidFill>
                <a:latin typeface="Arial"/>
                <a:ea typeface="Arial"/>
                <a:cs typeface="Arial"/>
                <a:sym typeface="Arial"/>
                <a:hlinkClick r:id="rId3"/>
              </a:rPr>
              <a:t>https://uptime.is/</a:t>
            </a:r>
            <a:r>
              <a:rPr lang="en"/>
              <a:t>)</a:t>
            </a:r>
            <a:endParaRPr/>
          </a:p>
          <a:p>
            <a:pPr indent="-342900" lvl="0" marL="457200" rtl="0" algn="l">
              <a:spcBef>
                <a:spcPts val="1600"/>
              </a:spcBef>
              <a:spcAft>
                <a:spcPts val="0"/>
              </a:spcAft>
              <a:buSzPts val="1800"/>
              <a:buChar char="●"/>
            </a:pPr>
            <a:r>
              <a:rPr lang="en"/>
              <a:t>Mantenimiento (mantenibilidad)</a:t>
            </a:r>
            <a:endParaRPr/>
          </a:p>
          <a:p>
            <a:pPr indent="-342900" lvl="0" marL="457200" rtl="0" algn="l">
              <a:spcBef>
                <a:spcPts val="0"/>
              </a:spcBef>
              <a:spcAft>
                <a:spcPts val="0"/>
              </a:spcAft>
              <a:buSzPts val="1800"/>
              <a:buChar char="●"/>
            </a:pPr>
            <a:r>
              <a:rPr lang="en"/>
              <a:t>Actualizaciones </a:t>
            </a:r>
            <a:r>
              <a:rPr lang="en"/>
              <a:t>(mantenibilidad)</a:t>
            </a:r>
            <a:endParaRPr/>
          </a:p>
          <a:p>
            <a:pPr indent="-342900" lvl="0" marL="457200" rtl="0" algn="l">
              <a:spcBef>
                <a:spcPts val="0"/>
              </a:spcBef>
              <a:spcAft>
                <a:spcPts val="0"/>
              </a:spcAft>
              <a:buSzPts val="1800"/>
              <a:buChar char="●"/>
            </a:pPr>
            <a:r>
              <a:rPr lang="en"/>
              <a:t>Problemas de infraestructura</a:t>
            </a:r>
            <a:endParaRPr/>
          </a:p>
          <a:p>
            <a:pPr indent="-342900" lvl="0" marL="457200" rtl="0" algn="l">
              <a:spcBef>
                <a:spcPts val="0"/>
              </a:spcBef>
              <a:spcAft>
                <a:spcPts val="0"/>
              </a:spcAft>
              <a:buSzPts val="1800"/>
              <a:buChar char="●"/>
            </a:pPr>
            <a:r>
              <a:rPr lang="en"/>
              <a:t>Ataques maliciosos (seguridad)</a:t>
            </a:r>
            <a:endParaRPr/>
          </a:p>
          <a:p>
            <a:pPr indent="-342900" lvl="0" marL="457200" rtl="0" algn="l">
              <a:spcBef>
                <a:spcPts val="0"/>
              </a:spcBef>
              <a:spcAft>
                <a:spcPts val="0"/>
              </a:spcAft>
              <a:buSzPts val="1800"/>
              <a:buChar char="●"/>
            </a:pPr>
            <a:r>
              <a:rPr lang="en"/>
              <a:t>Carga del sistema</a:t>
            </a:r>
            <a:endParaRPr/>
          </a:p>
          <a:p>
            <a:pPr indent="-342900" lvl="0" marL="457200" rtl="0" algn="l">
              <a:spcBef>
                <a:spcPts val="0"/>
              </a:spcBef>
              <a:spcAft>
                <a:spcPts val="0"/>
              </a:spcAft>
              <a:buSzPts val="1800"/>
              <a:buChar char="●"/>
            </a:pPr>
            <a:r>
              <a:rPr lang="en"/>
              <a:t>Integraciones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226" name="Google Shape;226;p26"/>
          <p:cNvSpPr/>
          <p:nvPr/>
        </p:nvSpPr>
        <p:spPr>
          <a:xfrm>
            <a:off x="3056525" y="12285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Sistema</a:t>
            </a:r>
            <a:endParaRPr>
              <a:solidFill>
                <a:srgbClr val="FFFFFF"/>
              </a:solidFill>
            </a:endParaRPr>
          </a:p>
        </p:txBody>
      </p:sp>
      <p:sp>
        <p:nvSpPr>
          <p:cNvPr id="227" name="Google Shape;227;p26"/>
          <p:cNvSpPr/>
          <p:nvPr/>
        </p:nvSpPr>
        <p:spPr>
          <a:xfrm>
            <a:off x="584675" y="1102825"/>
            <a:ext cx="2472000" cy="821400"/>
          </a:xfrm>
          <a:prstGeom prst="righ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Desempeño</a:t>
            </a:r>
            <a:endParaRPr>
              <a:solidFill>
                <a:srgbClr val="FFFFFF"/>
              </a:solidFill>
            </a:endParaRPr>
          </a:p>
        </p:txBody>
      </p:sp>
      <p:sp>
        <p:nvSpPr>
          <p:cNvPr id="228" name="Google Shape;228;p26"/>
          <p:cNvSpPr/>
          <p:nvPr/>
        </p:nvSpPr>
        <p:spPr>
          <a:xfrm>
            <a:off x="5661425" y="1102825"/>
            <a:ext cx="2175900" cy="821400"/>
          </a:xfrm>
          <a:prstGeom prst="lef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rPr>
              <a:t>Patrones de Arquitectura</a:t>
            </a:r>
            <a:endParaRPr>
              <a:solidFill>
                <a:srgbClr val="FFFFFF"/>
              </a:solidFill>
            </a:endParaRPr>
          </a:p>
        </p:txBody>
      </p:sp>
      <p:sp>
        <p:nvSpPr>
          <p:cNvPr id="229" name="Google Shape;229;p26"/>
          <p:cNvSpPr/>
          <p:nvPr/>
        </p:nvSpPr>
        <p:spPr>
          <a:xfrm>
            <a:off x="2420025" y="2083225"/>
            <a:ext cx="15540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Captura</a:t>
            </a:r>
            <a:endParaRPr>
              <a:solidFill>
                <a:schemeClr val="lt1"/>
              </a:solidFill>
            </a:endParaRPr>
          </a:p>
        </p:txBody>
      </p:sp>
      <p:sp>
        <p:nvSpPr>
          <p:cNvPr id="230" name="Google Shape;230;p26"/>
          <p:cNvSpPr/>
          <p:nvPr/>
        </p:nvSpPr>
        <p:spPr>
          <a:xfrm>
            <a:off x="4766075" y="2083225"/>
            <a:ext cx="17835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Reporte</a:t>
            </a:r>
            <a:endParaRPr>
              <a:solidFill>
                <a:schemeClr val="lt1"/>
              </a:solidFill>
            </a:endParaRPr>
          </a:p>
        </p:txBody>
      </p:sp>
      <p:cxnSp>
        <p:nvCxnSpPr>
          <p:cNvPr id="231" name="Google Shape;231;p26"/>
          <p:cNvCxnSpPr>
            <a:stCxn id="226" idx="2"/>
            <a:endCxn id="229" idx="0"/>
          </p:cNvCxnSpPr>
          <p:nvPr/>
        </p:nvCxnSpPr>
        <p:spPr>
          <a:xfrm flipH="1">
            <a:off x="3197075" y="1798525"/>
            <a:ext cx="1161900" cy="2847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26"/>
          <p:cNvCxnSpPr>
            <a:stCxn id="226" idx="2"/>
            <a:endCxn id="230" idx="0"/>
          </p:cNvCxnSpPr>
          <p:nvPr/>
        </p:nvCxnSpPr>
        <p:spPr>
          <a:xfrm>
            <a:off x="4358975" y="1798525"/>
            <a:ext cx="1299000" cy="28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Google Shape;1196;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Redundancia</a:t>
            </a:r>
            <a:endParaRPr/>
          </a:p>
        </p:txBody>
      </p:sp>
      <p:sp>
        <p:nvSpPr>
          <p:cNvPr id="1197" name="Google Shape;1197;p15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El principal concepto para tolerancia a fallos.</a:t>
            </a:r>
            <a:endParaRPr/>
          </a:p>
          <a:p>
            <a:pPr indent="-342900" lvl="0" marL="457200" rtl="0" algn="l">
              <a:spcBef>
                <a:spcPts val="0"/>
              </a:spcBef>
              <a:spcAft>
                <a:spcPts val="0"/>
              </a:spcAft>
              <a:buSzPts val="1800"/>
              <a:buChar char="●"/>
            </a:pPr>
            <a:r>
              <a:rPr lang="en"/>
              <a:t>Se basa en la idea de que varios fallos independientes no </a:t>
            </a:r>
            <a:r>
              <a:rPr lang="en"/>
              <a:t>romperán</a:t>
            </a:r>
            <a:r>
              <a:rPr lang="en"/>
              <a:t> el sistema</a:t>
            </a:r>
            <a:endParaRPr/>
          </a:p>
          <a:p>
            <a:pPr indent="-342900" lvl="0" marL="457200" rtl="0" algn="l">
              <a:spcBef>
                <a:spcPts val="0"/>
              </a:spcBef>
              <a:spcAft>
                <a:spcPts val="0"/>
              </a:spcAft>
              <a:buSzPts val="1800"/>
              <a:buChar char="●"/>
            </a:pPr>
            <a:r>
              <a:rPr lang="en"/>
              <a:t>Un sistema debe ser diseñado para evitar puntos únicos de fallo.</a:t>
            </a:r>
            <a:endParaRPr/>
          </a:p>
          <a:p>
            <a:pPr indent="-317500" lvl="1" marL="914400" rtl="0" algn="l">
              <a:spcBef>
                <a:spcPts val="0"/>
              </a:spcBef>
              <a:spcAft>
                <a:spcPts val="0"/>
              </a:spcAft>
              <a:buSzPts val="1400"/>
              <a:buChar char="○"/>
            </a:pPr>
            <a:r>
              <a:rPr lang="en"/>
              <a:t>Redundancia de Hardware (voting)</a:t>
            </a:r>
            <a:endParaRPr/>
          </a:p>
          <a:p>
            <a:pPr indent="-317500" lvl="1" marL="914400" rtl="0" algn="l">
              <a:spcBef>
                <a:spcPts val="0"/>
              </a:spcBef>
              <a:spcAft>
                <a:spcPts val="0"/>
              </a:spcAft>
              <a:buSzPts val="1400"/>
              <a:buChar char="○"/>
            </a:pPr>
            <a:r>
              <a:rPr lang="en"/>
              <a:t>Redundancia de Software (n-version programming)</a:t>
            </a:r>
            <a:endParaRPr/>
          </a:p>
          <a:p>
            <a:pPr indent="-317500" lvl="1" marL="914400" rtl="0" algn="l">
              <a:spcBef>
                <a:spcPts val="0"/>
              </a:spcBef>
              <a:spcAft>
                <a:spcPts val="0"/>
              </a:spcAft>
              <a:buSzPts val="1400"/>
              <a:buChar char="○"/>
            </a:pPr>
            <a:r>
              <a:rPr lang="en"/>
              <a:t>Redundancia en el tiempo (</a:t>
            </a:r>
            <a:endParaRPr/>
          </a:p>
          <a:p>
            <a:pPr indent="-317500" lvl="1" marL="914400" rtl="0" algn="l">
              <a:spcBef>
                <a:spcPts val="0"/>
              </a:spcBef>
              <a:spcAft>
                <a:spcPts val="0"/>
              </a:spcAft>
              <a:buSzPts val="1400"/>
              <a:buChar char="○"/>
            </a:pPr>
            <a:r>
              <a:rPr lang="en"/>
              <a:t>Redundancia de información (backups, cache, checksums)</a:t>
            </a:r>
            <a:endParaRPr/>
          </a:p>
          <a:p>
            <a:pPr indent="-342900" lvl="0" marL="457200" rtl="0" algn="l">
              <a:spcBef>
                <a:spcPts val="0"/>
              </a:spcBef>
              <a:spcAft>
                <a:spcPts val="0"/>
              </a:spcAft>
              <a:buSzPts val="1800"/>
              <a:buChar char="●"/>
            </a:pPr>
            <a:r>
              <a:rPr lang="en"/>
              <a:t>Puede ser dinámica y estática.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Ejercicio</a:t>
            </a:r>
            <a:endParaRPr/>
          </a:p>
        </p:txBody>
      </p:sp>
      <p:sp>
        <p:nvSpPr>
          <p:cNvPr id="1203" name="Google Shape;1203;p15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Es necesario identificar que un visor está fuera de </a:t>
            </a:r>
            <a:r>
              <a:rPr lang="en"/>
              <a:t>línea</a:t>
            </a:r>
            <a:r>
              <a:rPr lang="en"/>
              <a:t>, esto para poder notificar a los operarios del servicio </a:t>
            </a:r>
            <a:r>
              <a:rPr lang="en"/>
              <a:t>técnico</a:t>
            </a:r>
            <a:r>
              <a:rPr lang="en"/>
              <a:t> y proceder a su reparación.</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15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 endpoint monitoring pattern</a:t>
            </a:r>
            <a:endParaRPr/>
          </a:p>
        </p:txBody>
      </p:sp>
      <p:sp>
        <p:nvSpPr>
          <p:cNvPr id="1209" name="Google Shape;1209;p154"/>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Implementación de Ping/Echo Pattern.</a:t>
            </a:r>
            <a:endParaRPr/>
          </a:p>
          <a:p>
            <a:pPr indent="0" lvl="0" marL="0" rtl="0" algn="l">
              <a:spcBef>
                <a:spcPts val="1600"/>
              </a:spcBef>
              <a:spcAft>
                <a:spcPts val="1600"/>
              </a:spcAft>
              <a:buNone/>
            </a:pPr>
            <a:r>
              <a:rPr lang="en"/>
              <a:t>Implementar chequeos funcionales de la aplicación en donde herramientas externas pueden acceder por medio de endpoints expuestos a intervalos regulares.</a:t>
            </a:r>
            <a:endParaRPr/>
          </a:p>
        </p:txBody>
      </p:sp>
      <p:sp>
        <p:nvSpPr>
          <p:cNvPr id="1210" name="Google Shape;1210;p154"/>
          <p:cNvSpPr txBox="1"/>
          <p:nvPr/>
        </p:nvSpPr>
        <p:spPr>
          <a:xfrm>
            <a:off x="5217100" y="4635775"/>
            <a:ext cx="36645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https://docs.microsoft.com/da-dk/azure/architecture/patterns/health-endpoint-monitoring</a:t>
            </a:r>
            <a:endParaRPr sz="700"/>
          </a:p>
        </p:txBody>
      </p:sp>
      <p:pic>
        <p:nvPicPr>
          <p:cNvPr id="1211" name="Google Shape;1211;p154"/>
          <p:cNvPicPr preferRelativeResize="0"/>
          <p:nvPr/>
        </p:nvPicPr>
        <p:blipFill>
          <a:blip r:embed="rId3">
            <a:alphaModFix/>
          </a:blip>
          <a:stretch>
            <a:fillRect/>
          </a:stretch>
        </p:blipFill>
        <p:spPr>
          <a:xfrm>
            <a:off x="3507575" y="947075"/>
            <a:ext cx="5241524" cy="29038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15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Ejercicio</a:t>
            </a:r>
            <a:endParaRPr/>
          </a:p>
        </p:txBody>
      </p:sp>
      <p:sp>
        <p:nvSpPr>
          <p:cNvPr id="1217" name="Google Shape;1217;p15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 facturación </a:t>
            </a:r>
            <a:r>
              <a:rPr lang="en"/>
              <a:t>electrónica</a:t>
            </a:r>
            <a:r>
              <a:rPr lang="en"/>
              <a:t> se realiza con un sistema externo de la entidad recaudadora de impuestos. Este sistema externo puede fallar, se debe garantizar el </a:t>
            </a:r>
            <a:r>
              <a:rPr lang="en"/>
              <a:t>envío</a:t>
            </a:r>
            <a:r>
              <a:rPr lang="en"/>
              <a:t> de la factura dentro de los tiempos </a:t>
            </a:r>
            <a:r>
              <a:rPr lang="en"/>
              <a:t>límites</a:t>
            </a:r>
            <a:r>
              <a:rPr lang="en"/>
              <a:t> definidos por la entidad.</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Reintentar (Retry)</a:t>
            </a:r>
            <a:endParaRPr/>
          </a:p>
        </p:txBody>
      </p:sp>
      <p:sp>
        <p:nvSpPr>
          <p:cNvPr id="1223" name="Google Shape;1223;p15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Permitir que la aplicación transparentemente reintente una operación fallida.</a:t>
            </a:r>
            <a:endParaRPr/>
          </a:p>
          <a:p>
            <a:pPr indent="0" lvl="0" marL="0" rtl="0" algn="l">
              <a:spcBef>
                <a:spcPts val="1600"/>
              </a:spcBef>
              <a:spcAft>
                <a:spcPts val="0"/>
              </a:spcAft>
              <a:buNone/>
            </a:pPr>
            <a:r>
              <a:rPr lang="en"/>
              <a:t>Si la aplicación detecta un fallo puede:</a:t>
            </a:r>
            <a:endParaRPr/>
          </a:p>
          <a:p>
            <a:pPr indent="-342900" lvl="0" marL="457200" rtl="0" algn="l">
              <a:spcBef>
                <a:spcPts val="1600"/>
              </a:spcBef>
              <a:spcAft>
                <a:spcPts val="0"/>
              </a:spcAft>
              <a:buSzPts val="1800"/>
              <a:buChar char="●"/>
            </a:pPr>
            <a:r>
              <a:rPr lang="en"/>
              <a:t>Cancelar: Para un fallo no transitorio.</a:t>
            </a:r>
            <a:endParaRPr/>
          </a:p>
          <a:p>
            <a:pPr indent="-342900" lvl="0" marL="457200" rtl="0" algn="l">
              <a:spcBef>
                <a:spcPts val="0"/>
              </a:spcBef>
              <a:spcAft>
                <a:spcPts val="0"/>
              </a:spcAft>
              <a:buSzPts val="1800"/>
              <a:buChar char="●"/>
            </a:pPr>
            <a:r>
              <a:rPr lang="en"/>
              <a:t>Reintentar: Para un fallo inusual o raro.</a:t>
            </a:r>
            <a:endParaRPr/>
          </a:p>
          <a:p>
            <a:pPr indent="-342900" lvl="0" marL="457200" rtl="0" algn="l">
              <a:spcBef>
                <a:spcPts val="0"/>
              </a:spcBef>
              <a:spcAft>
                <a:spcPts val="0"/>
              </a:spcAft>
              <a:buSzPts val="1800"/>
              <a:buChar char="●"/>
            </a:pPr>
            <a:r>
              <a:rPr lang="en"/>
              <a:t>Reintentar </a:t>
            </a:r>
            <a:r>
              <a:rPr lang="en"/>
              <a:t>después</a:t>
            </a:r>
            <a:r>
              <a:rPr lang="en"/>
              <a:t> de un retraso: Causado por fallos de conectividad.</a:t>
            </a:r>
            <a:endParaRPr/>
          </a:p>
          <a:p>
            <a:pPr indent="0" lvl="0" marL="0" rtl="0" algn="l">
              <a:spcBef>
                <a:spcPts val="1600"/>
              </a:spcBef>
              <a:spcAft>
                <a:spcPts val="1600"/>
              </a:spcAft>
              <a:buNone/>
            </a:pPr>
            <a:r>
              <a:rPr lang="en"/>
              <a:t>Usar reintentos fibonacci.</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1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Circuit Breaker</a:t>
            </a:r>
            <a:endParaRPr/>
          </a:p>
        </p:txBody>
      </p:sp>
      <p:sp>
        <p:nvSpPr>
          <p:cNvPr id="1229" name="Google Shape;1229;p15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Manejar los fallos que pueden tomar una cantidad de tiempo variable para recuperarse cuando se conecta a un servicio o recurso remoto.</a:t>
            </a:r>
            <a:endParaRPr/>
          </a:p>
          <a:p>
            <a:pPr indent="0" lvl="0" marL="0" rtl="0" algn="l">
              <a:spcBef>
                <a:spcPts val="1600"/>
              </a:spcBef>
              <a:spcAft>
                <a:spcPts val="0"/>
              </a:spcAft>
              <a:buNone/>
            </a:pPr>
            <a:r>
              <a:rPr lang="en"/>
              <a:t>Un circuit breaker es un componente que </a:t>
            </a:r>
            <a:r>
              <a:rPr b="1" lang="en"/>
              <a:t>previene</a:t>
            </a:r>
            <a:r>
              <a:rPr lang="en"/>
              <a:t> a la aplicación de intentar </a:t>
            </a:r>
            <a:r>
              <a:rPr lang="en"/>
              <a:t>repetidamente </a:t>
            </a:r>
            <a:r>
              <a:rPr lang="en"/>
              <a:t>ejecutar una operación que se sabe que está fallando o que puede fallar.</a:t>
            </a:r>
            <a:endParaRPr/>
          </a:p>
          <a:p>
            <a:pPr indent="-342900" lvl="0" marL="457200" rtl="0" algn="l">
              <a:spcBef>
                <a:spcPts val="1600"/>
              </a:spcBef>
              <a:spcAft>
                <a:spcPts val="0"/>
              </a:spcAft>
              <a:buSzPts val="1800"/>
              <a:buChar char="●"/>
            </a:pPr>
            <a:r>
              <a:rPr lang="en"/>
              <a:t>Es como un proxy para operaciones que pueden fallar.</a:t>
            </a:r>
            <a:endParaRPr/>
          </a:p>
          <a:p>
            <a:pPr indent="-317500" lvl="1" marL="914400" rtl="0" algn="l">
              <a:spcBef>
                <a:spcPts val="0"/>
              </a:spcBef>
              <a:spcAft>
                <a:spcPts val="0"/>
              </a:spcAft>
              <a:buSzPts val="1400"/>
              <a:buChar char="○"/>
            </a:pPr>
            <a:r>
              <a:rPr lang="en"/>
              <a:t>Se debe monitorear el número de fallos recientes y tomar la decisión si se puede proceder.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1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Circuit Breaker</a:t>
            </a:r>
            <a:endParaRPr/>
          </a:p>
        </p:txBody>
      </p:sp>
      <p:pic>
        <p:nvPicPr>
          <p:cNvPr id="1235" name="Google Shape;1235;p158"/>
          <p:cNvPicPr preferRelativeResize="0"/>
          <p:nvPr/>
        </p:nvPicPr>
        <p:blipFill>
          <a:blip r:embed="rId3">
            <a:alphaModFix/>
          </a:blip>
          <a:stretch>
            <a:fillRect/>
          </a:stretch>
        </p:blipFill>
        <p:spPr>
          <a:xfrm>
            <a:off x="1234075" y="1493975"/>
            <a:ext cx="7000875" cy="3105150"/>
          </a:xfrm>
          <a:prstGeom prst="rect">
            <a:avLst/>
          </a:prstGeom>
          <a:noFill/>
          <a:ln>
            <a:noFill/>
          </a:ln>
        </p:spPr>
      </p:pic>
      <p:sp>
        <p:nvSpPr>
          <p:cNvPr id="1236" name="Google Shape;1236;p158"/>
          <p:cNvSpPr txBox="1"/>
          <p:nvPr/>
        </p:nvSpPr>
        <p:spPr>
          <a:xfrm>
            <a:off x="3259750" y="4753500"/>
            <a:ext cx="30096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https://miro.medium.com/max/735/1*xqXzOFOCg-a8bRcH6t1jGw.png</a:t>
            </a:r>
            <a:endParaRPr sz="700"/>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1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Circuit Breaker</a:t>
            </a:r>
            <a:endParaRPr/>
          </a:p>
        </p:txBody>
      </p:sp>
      <p:sp>
        <p:nvSpPr>
          <p:cNvPr id="1242" name="Google Shape;1242;p159"/>
          <p:cNvSpPr/>
          <p:nvPr/>
        </p:nvSpPr>
        <p:spPr>
          <a:xfrm>
            <a:off x="1464325" y="1442250"/>
            <a:ext cx="978600" cy="971400"/>
          </a:xfrm>
          <a:prstGeom prst="ellipse">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Cliente</a:t>
            </a:r>
            <a:endParaRPr sz="1100"/>
          </a:p>
        </p:txBody>
      </p:sp>
      <p:sp>
        <p:nvSpPr>
          <p:cNvPr id="1243" name="Google Shape;1243;p159"/>
          <p:cNvSpPr/>
          <p:nvPr/>
        </p:nvSpPr>
        <p:spPr>
          <a:xfrm>
            <a:off x="4265600" y="1599975"/>
            <a:ext cx="1223700" cy="73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ServicioA</a:t>
            </a:r>
            <a:endParaRPr/>
          </a:p>
        </p:txBody>
      </p:sp>
      <p:sp>
        <p:nvSpPr>
          <p:cNvPr id="1244" name="Google Shape;1244;p159"/>
          <p:cNvSpPr/>
          <p:nvPr/>
        </p:nvSpPr>
        <p:spPr>
          <a:xfrm>
            <a:off x="6625500" y="1559700"/>
            <a:ext cx="1223700" cy="73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ServicioB</a:t>
            </a:r>
            <a:endParaRPr/>
          </a:p>
        </p:txBody>
      </p:sp>
      <p:cxnSp>
        <p:nvCxnSpPr>
          <p:cNvPr id="1245" name="Google Shape;1245;p159"/>
          <p:cNvCxnSpPr>
            <a:stCxn id="1242" idx="7"/>
            <a:endCxn id="1243" idx="1"/>
          </p:cNvCxnSpPr>
          <p:nvPr/>
        </p:nvCxnSpPr>
        <p:spPr>
          <a:xfrm>
            <a:off x="2299612" y="1584508"/>
            <a:ext cx="1965900" cy="383700"/>
          </a:xfrm>
          <a:prstGeom prst="straightConnector1">
            <a:avLst/>
          </a:prstGeom>
          <a:noFill/>
          <a:ln cap="flat" cmpd="sng" w="9525">
            <a:solidFill>
              <a:schemeClr val="dk2"/>
            </a:solidFill>
            <a:prstDash val="solid"/>
            <a:round/>
            <a:headEnd len="med" w="med" type="none"/>
            <a:tailEnd len="med" w="med" type="triangle"/>
          </a:ln>
        </p:spPr>
      </p:cxnSp>
      <p:cxnSp>
        <p:nvCxnSpPr>
          <p:cNvPr id="1246" name="Google Shape;1246;p159"/>
          <p:cNvCxnSpPr/>
          <p:nvPr/>
        </p:nvCxnSpPr>
        <p:spPr>
          <a:xfrm flipH="1" rot="10800000">
            <a:off x="5496725" y="1725425"/>
            <a:ext cx="1125900" cy="7500"/>
          </a:xfrm>
          <a:prstGeom prst="straightConnector1">
            <a:avLst/>
          </a:prstGeom>
          <a:noFill/>
          <a:ln cap="flat" cmpd="sng" w="9525">
            <a:solidFill>
              <a:schemeClr val="dk2"/>
            </a:solidFill>
            <a:prstDash val="solid"/>
            <a:round/>
            <a:headEnd len="med" w="med" type="none"/>
            <a:tailEnd len="med" w="med" type="triangle"/>
          </a:ln>
        </p:spPr>
      </p:cxnSp>
      <p:cxnSp>
        <p:nvCxnSpPr>
          <p:cNvPr id="1247" name="Google Shape;1247;p159"/>
          <p:cNvCxnSpPr/>
          <p:nvPr/>
        </p:nvCxnSpPr>
        <p:spPr>
          <a:xfrm flipH="1">
            <a:off x="5504000" y="2108200"/>
            <a:ext cx="1125900" cy="7200"/>
          </a:xfrm>
          <a:prstGeom prst="straightConnector1">
            <a:avLst/>
          </a:prstGeom>
          <a:noFill/>
          <a:ln cap="flat" cmpd="sng" w="9525">
            <a:solidFill>
              <a:schemeClr val="dk2"/>
            </a:solidFill>
            <a:prstDash val="solid"/>
            <a:round/>
            <a:headEnd len="med" w="med" type="none"/>
            <a:tailEnd len="med" w="med" type="triangle"/>
          </a:ln>
        </p:spPr>
      </p:cxnSp>
      <p:cxnSp>
        <p:nvCxnSpPr>
          <p:cNvPr id="1248" name="Google Shape;1248;p159"/>
          <p:cNvCxnSpPr>
            <a:stCxn id="1243" idx="1"/>
            <a:endCxn id="1242" idx="5"/>
          </p:cNvCxnSpPr>
          <p:nvPr/>
        </p:nvCxnSpPr>
        <p:spPr>
          <a:xfrm flipH="1">
            <a:off x="2299700" y="1968225"/>
            <a:ext cx="1965900" cy="303300"/>
          </a:xfrm>
          <a:prstGeom prst="straightConnector1">
            <a:avLst/>
          </a:prstGeom>
          <a:noFill/>
          <a:ln cap="flat" cmpd="sng" w="9525">
            <a:solidFill>
              <a:schemeClr val="dk2"/>
            </a:solidFill>
            <a:prstDash val="solid"/>
            <a:round/>
            <a:headEnd len="med" w="med" type="none"/>
            <a:tailEnd len="med" w="med" type="triangle"/>
          </a:ln>
        </p:spPr>
      </p:cxnSp>
      <p:sp>
        <p:nvSpPr>
          <p:cNvPr id="1249" name="Google Shape;1249;p159"/>
          <p:cNvSpPr/>
          <p:nvPr/>
        </p:nvSpPr>
        <p:spPr>
          <a:xfrm>
            <a:off x="583975" y="3413825"/>
            <a:ext cx="978600" cy="971400"/>
          </a:xfrm>
          <a:prstGeom prst="ellipse">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Cliente</a:t>
            </a:r>
            <a:endParaRPr sz="1100"/>
          </a:p>
        </p:txBody>
      </p:sp>
      <p:sp>
        <p:nvSpPr>
          <p:cNvPr id="1250" name="Google Shape;1250;p159"/>
          <p:cNvSpPr/>
          <p:nvPr/>
        </p:nvSpPr>
        <p:spPr>
          <a:xfrm>
            <a:off x="2277700" y="3596213"/>
            <a:ext cx="1223700" cy="73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ServicioA</a:t>
            </a:r>
            <a:endParaRPr/>
          </a:p>
        </p:txBody>
      </p:sp>
      <p:sp>
        <p:nvSpPr>
          <p:cNvPr id="1251" name="Google Shape;1251;p159"/>
          <p:cNvSpPr/>
          <p:nvPr/>
        </p:nvSpPr>
        <p:spPr>
          <a:xfrm>
            <a:off x="6625500" y="3531275"/>
            <a:ext cx="1223700" cy="73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ServicioB</a:t>
            </a:r>
            <a:endParaRPr/>
          </a:p>
        </p:txBody>
      </p:sp>
      <p:cxnSp>
        <p:nvCxnSpPr>
          <p:cNvPr id="1252" name="Google Shape;1252;p159"/>
          <p:cNvCxnSpPr>
            <a:stCxn id="1249" idx="7"/>
            <a:endCxn id="1250" idx="1"/>
          </p:cNvCxnSpPr>
          <p:nvPr/>
        </p:nvCxnSpPr>
        <p:spPr>
          <a:xfrm>
            <a:off x="1419262" y="3556083"/>
            <a:ext cx="858300" cy="408300"/>
          </a:xfrm>
          <a:prstGeom prst="straightConnector1">
            <a:avLst/>
          </a:prstGeom>
          <a:noFill/>
          <a:ln cap="flat" cmpd="sng" w="9525">
            <a:solidFill>
              <a:schemeClr val="dk2"/>
            </a:solidFill>
            <a:prstDash val="solid"/>
            <a:round/>
            <a:headEnd len="med" w="med" type="none"/>
            <a:tailEnd len="med" w="med" type="triangle"/>
          </a:ln>
        </p:spPr>
      </p:cxnSp>
      <p:cxnSp>
        <p:nvCxnSpPr>
          <p:cNvPr id="1253" name="Google Shape;1253;p159"/>
          <p:cNvCxnSpPr/>
          <p:nvPr/>
        </p:nvCxnSpPr>
        <p:spPr>
          <a:xfrm flipH="1" rot="10800000">
            <a:off x="3508825" y="3721663"/>
            <a:ext cx="1125900" cy="7500"/>
          </a:xfrm>
          <a:prstGeom prst="straightConnector1">
            <a:avLst/>
          </a:prstGeom>
          <a:noFill/>
          <a:ln cap="flat" cmpd="sng" w="9525">
            <a:solidFill>
              <a:schemeClr val="dk2"/>
            </a:solidFill>
            <a:prstDash val="solid"/>
            <a:round/>
            <a:headEnd len="med" w="med" type="none"/>
            <a:tailEnd len="med" w="med" type="triangle"/>
          </a:ln>
        </p:spPr>
      </p:cxnSp>
      <p:cxnSp>
        <p:nvCxnSpPr>
          <p:cNvPr id="1254" name="Google Shape;1254;p159"/>
          <p:cNvCxnSpPr/>
          <p:nvPr/>
        </p:nvCxnSpPr>
        <p:spPr>
          <a:xfrm flipH="1">
            <a:off x="3516100" y="4104438"/>
            <a:ext cx="1125900" cy="7200"/>
          </a:xfrm>
          <a:prstGeom prst="straightConnector1">
            <a:avLst/>
          </a:prstGeom>
          <a:noFill/>
          <a:ln cap="flat" cmpd="sng" w="9525">
            <a:solidFill>
              <a:schemeClr val="dk2"/>
            </a:solidFill>
            <a:prstDash val="solid"/>
            <a:round/>
            <a:headEnd len="med" w="med" type="none"/>
            <a:tailEnd len="med" w="med" type="triangle"/>
          </a:ln>
        </p:spPr>
      </p:cxnSp>
      <p:cxnSp>
        <p:nvCxnSpPr>
          <p:cNvPr id="1255" name="Google Shape;1255;p159"/>
          <p:cNvCxnSpPr>
            <a:stCxn id="1250" idx="1"/>
            <a:endCxn id="1249" idx="5"/>
          </p:cNvCxnSpPr>
          <p:nvPr/>
        </p:nvCxnSpPr>
        <p:spPr>
          <a:xfrm flipH="1">
            <a:off x="1419400" y="3964463"/>
            <a:ext cx="858300" cy="278400"/>
          </a:xfrm>
          <a:prstGeom prst="straightConnector1">
            <a:avLst/>
          </a:prstGeom>
          <a:noFill/>
          <a:ln cap="flat" cmpd="sng" w="9525">
            <a:solidFill>
              <a:schemeClr val="dk2"/>
            </a:solidFill>
            <a:prstDash val="solid"/>
            <a:round/>
            <a:headEnd len="med" w="med" type="none"/>
            <a:tailEnd len="med" w="med" type="triangle"/>
          </a:ln>
        </p:spPr>
      </p:cxnSp>
      <p:sp>
        <p:nvSpPr>
          <p:cNvPr id="1256" name="Google Shape;1256;p159"/>
          <p:cNvSpPr/>
          <p:nvPr/>
        </p:nvSpPr>
        <p:spPr>
          <a:xfrm>
            <a:off x="4656700" y="3531275"/>
            <a:ext cx="1223700" cy="73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Circuit</a:t>
            </a:r>
            <a:endParaRPr/>
          </a:p>
          <a:p>
            <a:pPr indent="0" lvl="0" marL="0" marR="0" rtl="0" algn="ctr">
              <a:lnSpc>
                <a:spcPct val="100000"/>
              </a:lnSpc>
              <a:spcBef>
                <a:spcPts val="0"/>
              </a:spcBef>
              <a:spcAft>
                <a:spcPts val="0"/>
              </a:spcAft>
              <a:buNone/>
            </a:pPr>
            <a:r>
              <a:rPr lang="en"/>
              <a:t>Breaker</a:t>
            </a:r>
            <a:endParaRPr/>
          </a:p>
        </p:txBody>
      </p:sp>
      <p:cxnSp>
        <p:nvCxnSpPr>
          <p:cNvPr id="1257" name="Google Shape;1257;p159"/>
          <p:cNvCxnSpPr>
            <a:stCxn id="1256" idx="3"/>
            <a:endCxn id="1251" idx="1"/>
          </p:cNvCxnSpPr>
          <p:nvPr/>
        </p:nvCxnSpPr>
        <p:spPr>
          <a:xfrm>
            <a:off x="5880400" y="3899525"/>
            <a:ext cx="745200" cy="0"/>
          </a:xfrm>
          <a:prstGeom prst="straightConnector1">
            <a:avLst/>
          </a:prstGeom>
          <a:noFill/>
          <a:ln cap="flat" cmpd="sng" w="9525">
            <a:solidFill>
              <a:schemeClr val="dk2"/>
            </a:solidFill>
            <a:prstDash val="solid"/>
            <a:round/>
            <a:headEnd len="med" w="med" type="none"/>
            <a:tailEnd len="med" w="med" type="triangle"/>
          </a:ln>
        </p:spPr>
      </p:cxnSp>
      <p:cxnSp>
        <p:nvCxnSpPr>
          <p:cNvPr id="1258" name="Google Shape;1258;p159"/>
          <p:cNvCxnSpPr>
            <a:stCxn id="1251" idx="1"/>
            <a:endCxn id="1256" idx="3"/>
          </p:cNvCxnSpPr>
          <p:nvPr/>
        </p:nvCxnSpPr>
        <p:spPr>
          <a:xfrm rot="10800000">
            <a:off x="5880300" y="3899525"/>
            <a:ext cx="745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16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Escenario</a:t>
            </a:r>
            <a:endParaRPr/>
          </a:p>
        </p:txBody>
      </p:sp>
      <p:sp>
        <p:nvSpPr>
          <p:cNvPr id="1264" name="Google Shape;1264;p160"/>
          <p:cNvSpPr txBox="1"/>
          <p:nvPr>
            <p:ph idx="1" type="body"/>
          </p:nvPr>
        </p:nvSpPr>
        <p:spPr>
          <a:xfrm>
            <a:off x="311700" y="1465800"/>
            <a:ext cx="33306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Tenemos un sistema de peticiones quejas y reclamos que se hizo para varias empresas de una sola gran </a:t>
            </a:r>
            <a:r>
              <a:rPr lang="en"/>
              <a:t>compañía</a:t>
            </a:r>
            <a:r>
              <a:rPr lang="en"/>
              <a:t>. ¿Cómo se puede lograr que los usuarios de una empresa no afecten la velocidad de respuesta y disponibilidad de la aplicación de los usuarios de otras empresas?</a:t>
            </a:r>
            <a:endParaRPr/>
          </a:p>
        </p:txBody>
      </p:sp>
      <p:sp>
        <p:nvSpPr>
          <p:cNvPr id="1265" name="Google Shape;1265;p160"/>
          <p:cNvSpPr/>
          <p:nvPr/>
        </p:nvSpPr>
        <p:spPr>
          <a:xfrm>
            <a:off x="4194275" y="816775"/>
            <a:ext cx="978600" cy="971400"/>
          </a:xfrm>
          <a:prstGeom prst="ellipse">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Atlantic</a:t>
            </a:r>
            <a:endParaRPr sz="1100"/>
          </a:p>
        </p:txBody>
      </p:sp>
      <p:sp>
        <p:nvSpPr>
          <p:cNvPr id="1266" name="Google Shape;1266;p160"/>
          <p:cNvSpPr/>
          <p:nvPr/>
        </p:nvSpPr>
        <p:spPr>
          <a:xfrm>
            <a:off x="4194275" y="1859550"/>
            <a:ext cx="978600" cy="971400"/>
          </a:xfrm>
          <a:prstGeom prst="ellipse">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Mentha</a:t>
            </a:r>
            <a:endParaRPr sz="1100"/>
          </a:p>
        </p:txBody>
      </p:sp>
      <p:sp>
        <p:nvSpPr>
          <p:cNvPr id="1267" name="Google Shape;1267;p160"/>
          <p:cNvSpPr/>
          <p:nvPr/>
        </p:nvSpPr>
        <p:spPr>
          <a:xfrm>
            <a:off x="4194275" y="2961175"/>
            <a:ext cx="978600" cy="971400"/>
          </a:xfrm>
          <a:prstGeom prst="ellipse">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Belleza</a:t>
            </a:r>
            <a:endParaRPr sz="1100"/>
          </a:p>
        </p:txBody>
      </p:sp>
      <p:sp>
        <p:nvSpPr>
          <p:cNvPr id="1268" name="Google Shape;1268;p160"/>
          <p:cNvSpPr/>
          <p:nvPr/>
        </p:nvSpPr>
        <p:spPr>
          <a:xfrm>
            <a:off x="4228925" y="4062800"/>
            <a:ext cx="978600" cy="971400"/>
          </a:xfrm>
          <a:prstGeom prst="ellipse">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Niugol</a:t>
            </a:r>
            <a:endParaRPr sz="1100"/>
          </a:p>
        </p:txBody>
      </p:sp>
      <p:sp>
        <p:nvSpPr>
          <p:cNvPr id="1269" name="Google Shape;1269;p160"/>
          <p:cNvSpPr/>
          <p:nvPr/>
        </p:nvSpPr>
        <p:spPr>
          <a:xfrm>
            <a:off x="6804225" y="1960500"/>
            <a:ext cx="1810200" cy="1222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PQR</a:t>
            </a:r>
            <a:endParaRPr/>
          </a:p>
        </p:txBody>
      </p:sp>
      <p:cxnSp>
        <p:nvCxnSpPr>
          <p:cNvPr id="1270" name="Google Shape;1270;p160"/>
          <p:cNvCxnSpPr>
            <a:stCxn id="1266" idx="6"/>
            <a:endCxn id="1269" idx="1"/>
          </p:cNvCxnSpPr>
          <p:nvPr/>
        </p:nvCxnSpPr>
        <p:spPr>
          <a:xfrm>
            <a:off x="5172875" y="2345250"/>
            <a:ext cx="1631400" cy="2265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1271" name="Google Shape;1271;p160"/>
          <p:cNvCxnSpPr>
            <a:stCxn id="1267" idx="6"/>
          </p:cNvCxnSpPr>
          <p:nvPr/>
        </p:nvCxnSpPr>
        <p:spPr>
          <a:xfrm flipH="1" rot="10800000">
            <a:off x="5172875" y="2777875"/>
            <a:ext cx="1618800" cy="669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272" name="Google Shape;1272;p160"/>
          <p:cNvCxnSpPr>
            <a:stCxn id="1268" idx="6"/>
          </p:cNvCxnSpPr>
          <p:nvPr/>
        </p:nvCxnSpPr>
        <p:spPr>
          <a:xfrm flipH="1" rot="10800000">
            <a:off x="5207525" y="2998400"/>
            <a:ext cx="1584300" cy="15501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273" name="Google Shape;1273;p160"/>
          <p:cNvCxnSpPr>
            <a:stCxn id="1265" idx="6"/>
          </p:cNvCxnSpPr>
          <p:nvPr/>
        </p:nvCxnSpPr>
        <p:spPr>
          <a:xfrm>
            <a:off x="5172875" y="1302475"/>
            <a:ext cx="1626300" cy="9012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16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Throttling</a:t>
            </a:r>
            <a:endParaRPr/>
          </a:p>
        </p:txBody>
      </p:sp>
      <p:sp>
        <p:nvSpPr>
          <p:cNvPr id="1279" name="Google Shape;1279;p16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Limitar el </a:t>
            </a:r>
            <a:r>
              <a:rPr lang="en"/>
              <a:t>número</a:t>
            </a:r>
            <a:r>
              <a:rPr lang="en"/>
              <a:t> de recursos utilizados por un servicio o sus componentes, o sus clientes de tal manera que el servicio pueda continuar funcionando cumpliendo con las SLAs.</a:t>
            </a:r>
            <a:endParaRPr/>
          </a:p>
          <a:p>
            <a:pPr indent="-342900" lvl="0" marL="457200" rtl="0" algn="l">
              <a:spcBef>
                <a:spcPts val="1600"/>
              </a:spcBef>
              <a:spcAft>
                <a:spcPts val="0"/>
              </a:spcAft>
              <a:buSzPts val="1800"/>
              <a:buChar char="●"/>
            </a:pPr>
            <a:r>
              <a:rPr lang="en"/>
              <a:t>Priorizar ciertos usuarios.</a:t>
            </a:r>
            <a:endParaRPr/>
          </a:p>
          <a:p>
            <a:pPr indent="-342900" lvl="0" marL="457200" rtl="0" algn="l">
              <a:spcBef>
                <a:spcPts val="0"/>
              </a:spcBef>
              <a:spcAft>
                <a:spcPts val="0"/>
              </a:spcAft>
              <a:buSzPts val="1800"/>
              <a:buChar char="●"/>
            </a:pPr>
            <a:r>
              <a:rPr lang="en"/>
              <a:t>Deshabilitar servicios no esenciales.</a:t>
            </a:r>
            <a:endParaRPr/>
          </a:p>
          <a:p>
            <a:pPr indent="-342900" lvl="0" marL="457200" rtl="0" algn="l">
              <a:spcBef>
                <a:spcPts val="0"/>
              </a:spcBef>
              <a:spcAft>
                <a:spcPts val="0"/>
              </a:spcAft>
              <a:buSzPts val="1800"/>
              <a:buChar char="●"/>
            </a:pPr>
            <a:r>
              <a:rPr lang="en"/>
              <a:t>Rechazar peticiones.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238" name="Google Shape;238;p27"/>
          <p:cNvSpPr/>
          <p:nvPr/>
        </p:nvSpPr>
        <p:spPr>
          <a:xfrm>
            <a:off x="3056525" y="12285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Sistema</a:t>
            </a:r>
            <a:endParaRPr>
              <a:solidFill>
                <a:srgbClr val="FFFFFF"/>
              </a:solidFill>
            </a:endParaRPr>
          </a:p>
        </p:txBody>
      </p:sp>
      <p:sp>
        <p:nvSpPr>
          <p:cNvPr id="239" name="Google Shape;239;p27"/>
          <p:cNvSpPr/>
          <p:nvPr/>
        </p:nvSpPr>
        <p:spPr>
          <a:xfrm>
            <a:off x="584675" y="1102825"/>
            <a:ext cx="2472000" cy="821400"/>
          </a:xfrm>
          <a:prstGeom prst="righ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Desempeño</a:t>
            </a:r>
            <a:endParaRPr>
              <a:solidFill>
                <a:srgbClr val="FFFFFF"/>
              </a:solidFill>
            </a:endParaRPr>
          </a:p>
        </p:txBody>
      </p:sp>
      <p:sp>
        <p:nvSpPr>
          <p:cNvPr id="240" name="Google Shape;240;p27"/>
          <p:cNvSpPr/>
          <p:nvPr/>
        </p:nvSpPr>
        <p:spPr>
          <a:xfrm>
            <a:off x="5661425" y="1102825"/>
            <a:ext cx="2175900" cy="821400"/>
          </a:xfrm>
          <a:prstGeom prst="leftArrowCallout">
            <a:avLst>
              <a:gd fmla="val 25000" name="adj1"/>
              <a:gd fmla="val 25000" name="adj2"/>
              <a:gd fmla="val 25000" name="adj3"/>
              <a:gd fmla="val 64977" name="adj4"/>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rPr>
              <a:t>Patrones de Arquitectura</a:t>
            </a:r>
            <a:endParaRPr>
              <a:solidFill>
                <a:srgbClr val="FFFFFF"/>
              </a:solidFill>
            </a:endParaRPr>
          </a:p>
        </p:txBody>
      </p:sp>
      <p:sp>
        <p:nvSpPr>
          <p:cNvPr id="241" name="Google Shape;241;p27"/>
          <p:cNvSpPr/>
          <p:nvPr/>
        </p:nvSpPr>
        <p:spPr>
          <a:xfrm>
            <a:off x="2420025" y="2083225"/>
            <a:ext cx="15540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Captura</a:t>
            </a:r>
            <a:endParaRPr>
              <a:solidFill>
                <a:schemeClr val="lt1"/>
              </a:solidFill>
            </a:endParaRPr>
          </a:p>
        </p:txBody>
      </p:sp>
      <p:sp>
        <p:nvSpPr>
          <p:cNvPr id="242" name="Google Shape;242;p27"/>
          <p:cNvSpPr/>
          <p:nvPr/>
        </p:nvSpPr>
        <p:spPr>
          <a:xfrm>
            <a:off x="4766075" y="2083225"/>
            <a:ext cx="17835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Reporte</a:t>
            </a:r>
            <a:endParaRPr>
              <a:solidFill>
                <a:schemeClr val="lt1"/>
              </a:solidFill>
            </a:endParaRPr>
          </a:p>
        </p:txBody>
      </p:sp>
      <p:cxnSp>
        <p:nvCxnSpPr>
          <p:cNvPr id="243" name="Google Shape;243;p27"/>
          <p:cNvCxnSpPr>
            <a:stCxn id="238" idx="2"/>
            <a:endCxn id="241" idx="0"/>
          </p:cNvCxnSpPr>
          <p:nvPr/>
        </p:nvCxnSpPr>
        <p:spPr>
          <a:xfrm flipH="1">
            <a:off x="3197075" y="1798525"/>
            <a:ext cx="1161900" cy="2847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27"/>
          <p:cNvCxnSpPr>
            <a:stCxn id="238" idx="2"/>
            <a:endCxn id="242" idx="0"/>
          </p:cNvCxnSpPr>
          <p:nvPr/>
        </p:nvCxnSpPr>
        <p:spPr>
          <a:xfrm>
            <a:off x="4358975" y="1798525"/>
            <a:ext cx="1299000" cy="284700"/>
          </a:xfrm>
          <a:prstGeom prst="straightConnector1">
            <a:avLst/>
          </a:prstGeom>
          <a:noFill/>
          <a:ln cap="flat" cmpd="sng" w="9525">
            <a:solidFill>
              <a:schemeClr val="dk2"/>
            </a:solidFill>
            <a:prstDash val="solid"/>
            <a:round/>
            <a:headEnd len="med" w="med" type="none"/>
            <a:tailEnd len="med" w="med" type="triangle"/>
          </a:ln>
        </p:spPr>
      </p:cxnSp>
      <p:sp>
        <p:nvSpPr>
          <p:cNvPr id="245" name="Google Shape;245;p27"/>
          <p:cNvSpPr/>
          <p:nvPr/>
        </p:nvSpPr>
        <p:spPr>
          <a:xfrm>
            <a:off x="6601450" y="2249825"/>
            <a:ext cx="488400" cy="2847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3115500" y="3254025"/>
            <a:ext cx="1598700" cy="4293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rPr>
              <a:t>Visualización</a:t>
            </a:r>
            <a:endParaRPr>
              <a:solidFill>
                <a:schemeClr val="lt1"/>
              </a:solidFill>
            </a:endParaRPr>
          </a:p>
        </p:txBody>
      </p:sp>
      <p:sp>
        <p:nvSpPr>
          <p:cNvPr id="247" name="Google Shape;247;p27"/>
          <p:cNvSpPr/>
          <p:nvPr/>
        </p:nvSpPr>
        <p:spPr>
          <a:xfrm>
            <a:off x="4858475" y="3254025"/>
            <a:ext cx="1598700" cy="4293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rPr>
              <a:t>Procesamiento</a:t>
            </a:r>
            <a:endParaRPr>
              <a:solidFill>
                <a:schemeClr val="lt1"/>
              </a:solidFill>
            </a:endParaRPr>
          </a:p>
        </p:txBody>
      </p:sp>
      <p:sp>
        <p:nvSpPr>
          <p:cNvPr id="248" name="Google Shape;248;p27"/>
          <p:cNvSpPr/>
          <p:nvPr/>
        </p:nvSpPr>
        <p:spPr>
          <a:xfrm>
            <a:off x="6601450" y="3254025"/>
            <a:ext cx="1598700" cy="4293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rPr>
              <a:t>Procesamiento</a:t>
            </a:r>
            <a:endParaRPr>
              <a:solidFill>
                <a:schemeClr val="lt1"/>
              </a:solidFill>
            </a:endParaRPr>
          </a:p>
        </p:txBody>
      </p:sp>
      <p:cxnSp>
        <p:nvCxnSpPr>
          <p:cNvPr id="249" name="Google Shape;249;p27"/>
          <p:cNvCxnSpPr>
            <a:stCxn id="242" idx="4"/>
            <a:endCxn id="246" idx="0"/>
          </p:cNvCxnSpPr>
          <p:nvPr/>
        </p:nvCxnSpPr>
        <p:spPr>
          <a:xfrm flipH="1">
            <a:off x="3914825" y="2727025"/>
            <a:ext cx="1743000" cy="527100"/>
          </a:xfrm>
          <a:prstGeom prst="straightConnector1">
            <a:avLst/>
          </a:prstGeom>
          <a:noFill/>
          <a:ln cap="flat" cmpd="sng" w="9525">
            <a:solidFill>
              <a:schemeClr val="dk2"/>
            </a:solidFill>
            <a:prstDash val="solid"/>
            <a:round/>
            <a:headEnd len="med" w="med" type="none"/>
            <a:tailEnd len="med" w="med" type="triangle"/>
          </a:ln>
        </p:spPr>
      </p:cxnSp>
      <p:cxnSp>
        <p:nvCxnSpPr>
          <p:cNvPr id="250" name="Google Shape;250;p27"/>
          <p:cNvCxnSpPr>
            <a:endCxn id="247" idx="0"/>
          </p:cNvCxnSpPr>
          <p:nvPr/>
        </p:nvCxnSpPr>
        <p:spPr>
          <a:xfrm>
            <a:off x="5657825" y="2726925"/>
            <a:ext cx="0" cy="5271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27"/>
          <p:cNvCxnSpPr>
            <a:stCxn id="242" idx="4"/>
            <a:endCxn id="248" idx="0"/>
          </p:cNvCxnSpPr>
          <p:nvPr/>
        </p:nvCxnSpPr>
        <p:spPr>
          <a:xfrm>
            <a:off x="5657825" y="2727025"/>
            <a:ext cx="1743000" cy="527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1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Escenario</a:t>
            </a:r>
            <a:endParaRPr/>
          </a:p>
        </p:txBody>
      </p:sp>
      <p:sp>
        <p:nvSpPr>
          <p:cNvPr id="1285" name="Google Shape;1285;p162"/>
          <p:cNvSpPr/>
          <p:nvPr/>
        </p:nvSpPr>
        <p:spPr>
          <a:xfrm>
            <a:off x="2361925" y="816775"/>
            <a:ext cx="978600" cy="971400"/>
          </a:xfrm>
          <a:prstGeom prst="ellipse">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Atlantic</a:t>
            </a:r>
            <a:endParaRPr sz="1100"/>
          </a:p>
        </p:txBody>
      </p:sp>
      <p:sp>
        <p:nvSpPr>
          <p:cNvPr id="1286" name="Google Shape;1286;p162"/>
          <p:cNvSpPr/>
          <p:nvPr/>
        </p:nvSpPr>
        <p:spPr>
          <a:xfrm>
            <a:off x="2361925" y="1859550"/>
            <a:ext cx="978600" cy="971400"/>
          </a:xfrm>
          <a:prstGeom prst="ellipse">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Mentha</a:t>
            </a:r>
            <a:endParaRPr sz="1100"/>
          </a:p>
        </p:txBody>
      </p:sp>
      <p:sp>
        <p:nvSpPr>
          <p:cNvPr id="1287" name="Google Shape;1287;p162"/>
          <p:cNvSpPr/>
          <p:nvPr/>
        </p:nvSpPr>
        <p:spPr>
          <a:xfrm>
            <a:off x="2361925" y="2961175"/>
            <a:ext cx="978600" cy="971400"/>
          </a:xfrm>
          <a:prstGeom prst="ellipse">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Belleza</a:t>
            </a:r>
            <a:endParaRPr sz="1100"/>
          </a:p>
        </p:txBody>
      </p:sp>
      <p:sp>
        <p:nvSpPr>
          <p:cNvPr id="1288" name="Google Shape;1288;p162"/>
          <p:cNvSpPr/>
          <p:nvPr/>
        </p:nvSpPr>
        <p:spPr>
          <a:xfrm>
            <a:off x="2396575" y="4062800"/>
            <a:ext cx="978600" cy="971400"/>
          </a:xfrm>
          <a:prstGeom prst="ellipse">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Niugol</a:t>
            </a:r>
            <a:endParaRPr sz="1100"/>
          </a:p>
        </p:txBody>
      </p:sp>
      <p:sp>
        <p:nvSpPr>
          <p:cNvPr id="1289" name="Google Shape;1289;p162"/>
          <p:cNvSpPr/>
          <p:nvPr/>
        </p:nvSpPr>
        <p:spPr>
          <a:xfrm>
            <a:off x="4971875" y="1960500"/>
            <a:ext cx="1810200" cy="1222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PQR</a:t>
            </a:r>
            <a:endParaRPr/>
          </a:p>
        </p:txBody>
      </p:sp>
      <p:cxnSp>
        <p:nvCxnSpPr>
          <p:cNvPr id="1290" name="Google Shape;1290;p162"/>
          <p:cNvCxnSpPr>
            <a:stCxn id="1286" idx="6"/>
            <a:endCxn id="1289" idx="1"/>
          </p:cNvCxnSpPr>
          <p:nvPr/>
        </p:nvCxnSpPr>
        <p:spPr>
          <a:xfrm>
            <a:off x="3340525" y="2345250"/>
            <a:ext cx="1631400" cy="2265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1291" name="Google Shape;1291;p162"/>
          <p:cNvCxnSpPr>
            <a:stCxn id="1287" idx="6"/>
          </p:cNvCxnSpPr>
          <p:nvPr/>
        </p:nvCxnSpPr>
        <p:spPr>
          <a:xfrm flipH="1" rot="10800000">
            <a:off x="3340525" y="2777875"/>
            <a:ext cx="1618800" cy="669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292" name="Google Shape;1292;p162"/>
          <p:cNvCxnSpPr>
            <a:stCxn id="1288" idx="6"/>
          </p:cNvCxnSpPr>
          <p:nvPr/>
        </p:nvCxnSpPr>
        <p:spPr>
          <a:xfrm flipH="1" rot="10800000">
            <a:off x="3375175" y="2998400"/>
            <a:ext cx="1584300" cy="15501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293" name="Google Shape;1293;p162"/>
          <p:cNvCxnSpPr>
            <a:stCxn id="1285" idx="6"/>
          </p:cNvCxnSpPr>
          <p:nvPr/>
        </p:nvCxnSpPr>
        <p:spPr>
          <a:xfrm>
            <a:off x="3340525" y="1302475"/>
            <a:ext cx="1626300" cy="9012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1294" name="Google Shape;1294;p162"/>
          <p:cNvSpPr txBox="1"/>
          <p:nvPr/>
        </p:nvSpPr>
        <p:spPr>
          <a:xfrm>
            <a:off x="3760125" y="1019125"/>
            <a:ext cx="8976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4 request/seg</a:t>
            </a:r>
            <a:endParaRPr sz="700">
              <a:latin typeface="Roboto"/>
              <a:ea typeface="Roboto"/>
              <a:cs typeface="Roboto"/>
              <a:sym typeface="Roboto"/>
            </a:endParaRPr>
          </a:p>
        </p:txBody>
      </p:sp>
      <p:sp>
        <p:nvSpPr>
          <p:cNvPr id="1295" name="Google Shape;1295;p162"/>
          <p:cNvSpPr txBox="1"/>
          <p:nvPr/>
        </p:nvSpPr>
        <p:spPr>
          <a:xfrm>
            <a:off x="3375175" y="2008763"/>
            <a:ext cx="8976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30</a:t>
            </a:r>
            <a:r>
              <a:rPr lang="en" sz="700">
                <a:latin typeface="Roboto"/>
                <a:ea typeface="Roboto"/>
                <a:cs typeface="Roboto"/>
                <a:sym typeface="Roboto"/>
              </a:rPr>
              <a:t> request/seg</a:t>
            </a:r>
            <a:endParaRPr sz="700">
              <a:latin typeface="Roboto"/>
              <a:ea typeface="Roboto"/>
              <a:cs typeface="Roboto"/>
              <a:sym typeface="Roboto"/>
            </a:endParaRPr>
          </a:p>
        </p:txBody>
      </p:sp>
      <p:sp>
        <p:nvSpPr>
          <p:cNvPr id="1296" name="Google Shape;1296;p162"/>
          <p:cNvSpPr txBox="1"/>
          <p:nvPr/>
        </p:nvSpPr>
        <p:spPr>
          <a:xfrm>
            <a:off x="3375175" y="3097300"/>
            <a:ext cx="8976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40 request/seg</a:t>
            </a:r>
            <a:endParaRPr sz="700">
              <a:latin typeface="Roboto"/>
              <a:ea typeface="Roboto"/>
              <a:cs typeface="Roboto"/>
              <a:sym typeface="Roboto"/>
            </a:endParaRPr>
          </a:p>
        </p:txBody>
      </p:sp>
      <p:sp>
        <p:nvSpPr>
          <p:cNvPr id="1297" name="Google Shape;1297;p162"/>
          <p:cNvSpPr txBox="1"/>
          <p:nvPr/>
        </p:nvSpPr>
        <p:spPr>
          <a:xfrm>
            <a:off x="3718525" y="4548500"/>
            <a:ext cx="8976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200</a:t>
            </a:r>
            <a:r>
              <a:rPr lang="en" sz="700">
                <a:latin typeface="Roboto"/>
                <a:ea typeface="Roboto"/>
                <a:cs typeface="Roboto"/>
                <a:sym typeface="Roboto"/>
              </a:rPr>
              <a:t> request/seg</a:t>
            </a:r>
            <a:endParaRPr sz="700">
              <a:latin typeface="Roboto"/>
              <a:ea typeface="Roboto"/>
              <a:cs typeface="Roboto"/>
              <a:sym typeface="Roboto"/>
            </a:endParaRPr>
          </a:p>
        </p:txBody>
      </p:sp>
      <p:sp>
        <p:nvSpPr>
          <p:cNvPr id="1298" name="Google Shape;1298;p162"/>
          <p:cNvSpPr/>
          <p:nvPr/>
        </p:nvSpPr>
        <p:spPr>
          <a:xfrm>
            <a:off x="3789325" y="3756450"/>
            <a:ext cx="721200" cy="713700"/>
          </a:xfrm>
          <a:prstGeom prst="noSmoking">
            <a:avLst>
              <a:gd fmla="val 18750" name="adj"/>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¿Debe un arquitecto tener conocimiento de desarrollo?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¿Debe un desarrollador tener conocimiento de arquitectura?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30"/>
          <p:cNvPicPr preferRelativeResize="0"/>
          <p:nvPr/>
        </p:nvPicPr>
        <p:blipFill>
          <a:blip r:embed="rId3">
            <a:alphaModFix/>
          </a:blip>
          <a:stretch>
            <a:fillRect/>
          </a:stretch>
        </p:blipFill>
        <p:spPr>
          <a:xfrm>
            <a:off x="4111775" y="1017800"/>
            <a:ext cx="498900" cy="1070600"/>
          </a:xfrm>
          <a:prstGeom prst="rect">
            <a:avLst/>
          </a:prstGeom>
          <a:noFill/>
          <a:ln>
            <a:noFill/>
          </a:ln>
        </p:spPr>
      </p:pic>
      <p:sp>
        <p:nvSpPr>
          <p:cNvPr id="267" name="Google Shape;267;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Mala concepción de un arquitecto de software</a:t>
            </a:r>
            <a:endParaRPr/>
          </a:p>
        </p:txBody>
      </p:sp>
      <p:sp>
        <p:nvSpPr>
          <p:cNvPr id="268" name="Google Shape;268;p30"/>
          <p:cNvSpPr/>
          <p:nvPr/>
        </p:nvSpPr>
        <p:spPr>
          <a:xfrm>
            <a:off x="3641150" y="1872375"/>
            <a:ext cx="1317300" cy="2812200"/>
          </a:xfrm>
          <a:prstGeom prst="rect">
            <a:avLst/>
          </a:prstGeom>
          <a:solidFill>
            <a:srgbClr val="00758D"/>
          </a:solidFill>
          <a:ln cap="flat" cmpd="sng" w="9525">
            <a:solidFill>
              <a:srgbClr val="00758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Torre de Marfil del Arquitecto</a:t>
            </a:r>
            <a:endParaRPr>
              <a:solidFill>
                <a:schemeClr val="lt1"/>
              </a:solidFill>
            </a:endParaRPr>
          </a:p>
        </p:txBody>
      </p:sp>
      <p:sp>
        <p:nvSpPr>
          <p:cNvPr id="269" name="Google Shape;269;p30"/>
          <p:cNvSpPr/>
          <p:nvPr/>
        </p:nvSpPr>
        <p:spPr>
          <a:xfrm>
            <a:off x="3641150" y="1632675"/>
            <a:ext cx="254700" cy="239700"/>
          </a:xfrm>
          <a:prstGeom prst="rect">
            <a:avLst/>
          </a:prstGeom>
          <a:solidFill>
            <a:srgbClr val="00758D"/>
          </a:solidFill>
          <a:ln cap="flat" cmpd="sng" w="9525">
            <a:solidFill>
              <a:srgbClr val="0075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4172450" y="1632675"/>
            <a:ext cx="254700" cy="239700"/>
          </a:xfrm>
          <a:prstGeom prst="rect">
            <a:avLst/>
          </a:prstGeom>
          <a:solidFill>
            <a:srgbClr val="00758D"/>
          </a:solidFill>
          <a:ln cap="flat" cmpd="sng" w="9525">
            <a:solidFill>
              <a:srgbClr val="0075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4703750" y="1632675"/>
            <a:ext cx="254700" cy="239700"/>
          </a:xfrm>
          <a:prstGeom prst="rect">
            <a:avLst/>
          </a:prstGeom>
          <a:solidFill>
            <a:srgbClr val="00758D"/>
          </a:solidFill>
          <a:ln cap="flat" cmpd="sng" w="9525">
            <a:solidFill>
              <a:srgbClr val="0075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0"/>
          <p:cNvPicPr preferRelativeResize="0"/>
          <p:nvPr/>
        </p:nvPicPr>
        <p:blipFill>
          <a:blip r:embed="rId4">
            <a:alphaModFix/>
          </a:blip>
          <a:stretch>
            <a:fillRect/>
          </a:stretch>
        </p:blipFill>
        <p:spPr>
          <a:xfrm>
            <a:off x="5184850" y="3686775"/>
            <a:ext cx="498900" cy="997799"/>
          </a:xfrm>
          <a:prstGeom prst="rect">
            <a:avLst/>
          </a:prstGeom>
          <a:noFill/>
          <a:ln>
            <a:noFill/>
          </a:ln>
        </p:spPr>
      </p:pic>
      <p:pic>
        <p:nvPicPr>
          <p:cNvPr id="273" name="Google Shape;273;p30"/>
          <p:cNvPicPr preferRelativeResize="0"/>
          <p:nvPr/>
        </p:nvPicPr>
        <p:blipFill>
          <a:blip r:embed="rId5">
            <a:alphaModFix/>
          </a:blip>
          <a:stretch>
            <a:fillRect/>
          </a:stretch>
        </p:blipFill>
        <p:spPr>
          <a:xfrm>
            <a:off x="5683750" y="3686775"/>
            <a:ext cx="498900" cy="997799"/>
          </a:xfrm>
          <a:prstGeom prst="rect">
            <a:avLst/>
          </a:prstGeom>
          <a:noFill/>
          <a:ln>
            <a:noFill/>
          </a:ln>
        </p:spPr>
      </p:pic>
      <p:pic>
        <p:nvPicPr>
          <p:cNvPr id="274" name="Google Shape;274;p30"/>
          <p:cNvPicPr preferRelativeResize="0"/>
          <p:nvPr/>
        </p:nvPicPr>
        <p:blipFill>
          <a:blip r:embed="rId6">
            <a:alphaModFix/>
          </a:blip>
          <a:stretch>
            <a:fillRect/>
          </a:stretch>
        </p:blipFill>
        <p:spPr>
          <a:xfrm>
            <a:off x="2643350" y="3686775"/>
            <a:ext cx="997800" cy="997800"/>
          </a:xfrm>
          <a:prstGeom prst="rect">
            <a:avLst/>
          </a:prstGeom>
          <a:noFill/>
          <a:ln>
            <a:noFill/>
          </a:ln>
        </p:spPr>
      </p:pic>
      <p:pic>
        <p:nvPicPr>
          <p:cNvPr id="275" name="Google Shape;275;p30"/>
          <p:cNvPicPr preferRelativeResize="0"/>
          <p:nvPr/>
        </p:nvPicPr>
        <p:blipFill>
          <a:blip r:embed="rId7">
            <a:alphaModFix/>
          </a:blip>
          <a:stretch>
            <a:fillRect/>
          </a:stretch>
        </p:blipFill>
        <p:spPr>
          <a:xfrm>
            <a:off x="2144450" y="3686775"/>
            <a:ext cx="498900" cy="997799"/>
          </a:xfrm>
          <a:prstGeom prst="rect">
            <a:avLst/>
          </a:prstGeom>
          <a:noFill/>
          <a:ln>
            <a:noFill/>
          </a:ln>
        </p:spPr>
      </p:pic>
      <p:sp>
        <p:nvSpPr>
          <p:cNvPr id="276" name="Google Shape;276;p30"/>
          <p:cNvSpPr/>
          <p:nvPr/>
        </p:nvSpPr>
        <p:spPr>
          <a:xfrm flipH="1" rot="-2700595">
            <a:off x="1280006" y="2479220"/>
            <a:ext cx="2449701" cy="355109"/>
          </a:xfrm>
          <a:prstGeom prst="rightArrow">
            <a:avLst>
              <a:gd fmla="val 50000" name="adj1"/>
              <a:gd fmla="val 50000" name="adj2"/>
            </a:avLst>
          </a:prstGeom>
          <a:solidFill>
            <a:srgbClr val="FF793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Tahoma"/>
                <a:ea typeface="Tahoma"/>
                <a:cs typeface="Tahoma"/>
                <a:sym typeface="Tahoma"/>
              </a:rPr>
              <a:t>Falta de Transparencia</a:t>
            </a:r>
            <a:endParaRPr sz="1200">
              <a:solidFill>
                <a:schemeClr val="lt1"/>
              </a:solidFill>
              <a:latin typeface="Tahoma"/>
              <a:ea typeface="Tahoma"/>
              <a:cs typeface="Tahoma"/>
              <a:sym typeface="Tahoma"/>
            </a:endParaRPr>
          </a:p>
        </p:txBody>
      </p:sp>
      <p:sp>
        <p:nvSpPr>
          <p:cNvPr id="277" name="Google Shape;277;p30"/>
          <p:cNvSpPr/>
          <p:nvPr/>
        </p:nvSpPr>
        <p:spPr>
          <a:xfrm flipH="1" rot="2843528">
            <a:off x="4708333" y="2394255"/>
            <a:ext cx="2449714" cy="354995"/>
          </a:xfrm>
          <a:prstGeom prst="rightArrow">
            <a:avLst>
              <a:gd fmla="val 50000" name="adj1"/>
              <a:gd fmla="val 50000" name="adj2"/>
            </a:avLst>
          </a:prstGeom>
          <a:solidFill>
            <a:srgbClr val="FF793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Tahoma"/>
                <a:ea typeface="Tahoma"/>
                <a:cs typeface="Tahoma"/>
                <a:sym typeface="Tahoma"/>
              </a:rPr>
              <a:t>Falta de Entendimiento</a:t>
            </a:r>
            <a:endParaRPr sz="1200">
              <a:solidFill>
                <a:schemeClr val="lt1"/>
              </a:solidFill>
              <a:latin typeface="Tahoma"/>
              <a:ea typeface="Tahoma"/>
              <a:cs typeface="Tahoma"/>
              <a:sym typeface="Tahoma"/>
            </a:endParaRPr>
          </a:p>
        </p:txBody>
      </p:sp>
      <p:cxnSp>
        <p:nvCxnSpPr>
          <p:cNvPr id="278" name="Google Shape;278;p30"/>
          <p:cNvCxnSpPr/>
          <p:nvPr/>
        </p:nvCxnSpPr>
        <p:spPr>
          <a:xfrm>
            <a:off x="3507950" y="2212825"/>
            <a:ext cx="0" cy="1494900"/>
          </a:xfrm>
          <a:prstGeom prst="straightConnector1">
            <a:avLst/>
          </a:prstGeom>
          <a:noFill/>
          <a:ln cap="flat" cmpd="sng" w="9525">
            <a:solidFill>
              <a:schemeClr val="dk2"/>
            </a:solidFill>
            <a:prstDash val="solid"/>
            <a:round/>
            <a:headEnd len="med" w="med" type="none"/>
            <a:tailEnd len="med" w="med" type="triangle"/>
          </a:ln>
        </p:spPr>
      </p:cxnSp>
      <p:cxnSp>
        <p:nvCxnSpPr>
          <p:cNvPr id="279" name="Google Shape;279;p30"/>
          <p:cNvCxnSpPr/>
          <p:nvPr/>
        </p:nvCxnSpPr>
        <p:spPr>
          <a:xfrm rot="10800000">
            <a:off x="5125700" y="2191875"/>
            <a:ext cx="0" cy="1494900"/>
          </a:xfrm>
          <a:prstGeom prst="straightConnector1">
            <a:avLst/>
          </a:prstGeom>
          <a:noFill/>
          <a:ln cap="flat" cmpd="sng" w="9525">
            <a:solidFill>
              <a:schemeClr val="dk2"/>
            </a:solidFill>
            <a:prstDash val="solid"/>
            <a:round/>
            <a:headEnd len="med" w="med" type="none"/>
            <a:tailEnd len="med" w="med" type="triangle"/>
          </a:ln>
        </p:spPr>
      </p:cxnSp>
      <p:sp>
        <p:nvSpPr>
          <p:cNvPr id="280" name="Google Shape;280;p30"/>
          <p:cNvSpPr txBox="1"/>
          <p:nvPr/>
        </p:nvSpPr>
        <p:spPr>
          <a:xfrm>
            <a:off x="2664050" y="2874375"/>
            <a:ext cx="8439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Profundidad</a:t>
            </a:r>
            <a:endParaRPr sz="900">
              <a:latin typeface="Roboto"/>
              <a:ea typeface="Roboto"/>
              <a:cs typeface="Roboto"/>
              <a:sym typeface="Roboto"/>
            </a:endParaRPr>
          </a:p>
        </p:txBody>
      </p:sp>
      <p:sp>
        <p:nvSpPr>
          <p:cNvPr id="281" name="Google Shape;281;p30"/>
          <p:cNvSpPr txBox="1"/>
          <p:nvPr/>
        </p:nvSpPr>
        <p:spPr>
          <a:xfrm>
            <a:off x="5125700" y="2874375"/>
            <a:ext cx="8439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Amplitud</a:t>
            </a:r>
            <a:endParaRPr sz="900">
              <a:latin typeface="Roboto"/>
              <a:ea typeface="Roboto"/>
              <a:cs typeface="Roboto"/>
              <a:sym typeface="Roboto"/>
            </a:endParaRPr>
          </a:p>
        </p:txBody>
      </p:sp>
      <p:sp>
        <p:nvSpPr>
          <p:cNvPr id="282" name="Google Shape;282;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Arquitecturas Evolutivas</a:t>
            </a:r>
            <a:endParaRPr/>
          </a:p>
        </p:txBody>
      </p:sp>
      <p:sp>
        <p:nvSpPr>
          <p:cNvPr id="288" name="Google Shape;288;p31"/>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 arquitectura no está escrita sobre piedra</a:t>
            </a:r>
            <a:endParaRPr/>
          </a:p>
        </p:txBody>
      </p:sp>
      <p:sp>
        <p:nvSpPr>
          <p:cNvPr id="289" name="Google Shape;289;p31"/>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requisitos, equipo de trabajo, contexto tecnológico puede alterar las decisiones de arquitectura</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Los requisitos y el negocio es cambiante. La arquitectura debe expresar siempre la estructura del negocio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este </a:t>
            </a:r>
            <a:r>
              <a:rPr lang="en"/>
              <a:t>capítulo</a:t>
            </a:r>
            <a:r>
              <a:rPr lang="en"/>
              <a:t>...</a:t>
            </a:r>
            <a:endParaRPr/>
          </a:p>
        </p:txBody>
      </p:sp>
      <p:sp>
        <p:nvSpPr>
          <p:cNvPr id="94" name="Google Shape;94;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Arquitectos y Arquitectura</a:t>
            </a:r>
            <a:endParaRPr/>
          </a:p>
          <a:p>
            <a:pPr indent="-342900" lvl="0" marL="457200" rtl="0" algn="l">
              <a:spcBef>
                <a:spcPts val="0"/>
              </a:spcBef>
              <a:spcAft>
                <a:spcPts val="0"/>
              </a:spcAft>
              <a:buSzPts val="1800"/>
              <a:buChar char="●"/>
            </a:pPr>
            <a:r>
              <a:rPr lang="en"/>
              <a:t>Atributos de Calidad</a:t>
            </a:r>
            <a:endParaRPr/>
          </a:p>
          <a:p>
            <a:pPr indent="-317500" lvl="1" marL="914400" rtl="0" algn="l">
              <a:spcBef>
                <a:spcPts val="0"/>
              </a:spcBef>
              <a:spcAft>
                <a:spcPts val="0"/>
              </a:spcAft>
              <a:buSzPts val="1400"/>
              <a:buChar char="○"/>
            </a:pPr>
            <a:r>
              <a:rPr lang="en"/>
              <a:t>Marcos de Trabajo</a:t>
            </a:r>
            <a:endParaRPr/>
          </a:p>
          <a:p>
            <a:pPr indent="-342900" lvl="0" marL="457200" rtl="0" algn="l">
              <a:spcBef>
                <a:spcPts val="0"/>
              </a:spcBef>
              <a:spcAft>
                <a:spcPts val="0"/>
              </a:spcAft>
              <a:buSzPts val="1800"/>
              <a:buChar char="●"/>
            </a:pPr>
            <a:r>
              <a:rPr lang="en"/>
              <a:t>Calidades sistemicas relevantes</a:t>
            </a:r>
            <a:endParaRPr/>
          </a:p>
          <a:p>
            <a:pPr indent="-342900" lvl="0" marL="457200" rtl="0" algn="l">
              <a:spcBef>
                <a:spcPts val="0"/>
              </a:spcBef>
              <a:spcAft>
                <a:spcPts val="0"/>
              </a:spcAft>
              <a:buSzPts val="1800"/>
              <a:buChar char="●"/>
            </a:pPr>
            <a:r>
              <a:rPr lang="en"/>
              <a:t>Patrones en </a:t>
            </a:r>
            <a:r>
              <a:rPr lang="en"/>
              <a:t>Ingeniería</a:t>
            </a:r>
            <a:r>
              <a:rPr lang="en"/>
              <a:t> de Software</a:t>
            </a:r>
            <a:endParaRPr/>
          </a:p>
          <a:p>
            <a:pPr indent="-342900" lvl="0" marL="457200" rtl="0" algn="l">
              <a:spcBef>
                <a:spcPts val="0"/>
              </a:spcBef>
              <a:spcAft>
                <a:spcPts val="0"/>
              </a:spcAft>
              <a:buSzPts val="1800"/>
              <a:buChar char="●"/>
            </a:pPr>
            <a:r>
              <a:rPr lang="en"/>
              <a:t>Patrones de diseño en arquitectura</a:t>
            </a:r>
            <a:endParaRPr/>
          </a:p>
          <a:p>
            <a:pPr indent="-342900" lvl="0" marL="457200" rtl="0" algn="l">
              <a:spcBef>
                <a:spcPts val="0"/>
              </a:spcBef>
              <a:spcAft>
                <a:spcPts val="0"/>
              </a:spcAft>
              <a:buSzPts val="1800"/>
              <a:buChar char="●"/>
            </a:pPr>
            <a:r>
              <a:rPr lang="en"/>
              <a:t>Principios del diseño y el código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Unas cuantas preguntas...</a:t>
            </a:r>
            <a:endParaRPr/>
          </a:p>
        </p:txBody>
      </p:sp>
      <p:sp>
        <p:nvSpPr>
          <p:cNvPr id="295" name="Google Shape;295;p3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¿Cómo identifican las necesidades que afectan la arquitectura?</a:t>
            </a:r>
            <a:endParaRPr/>
          </a:p>
          <a:p>
            <a:pPr indent="0" lvl="0" marL="0" rtl="0" algn="l">
              <a:spcBef>
                <a:spcPts val="1600"/>
              </a:spcBef>
              <a:spcAft>
                <a:spcPts val="0"/>
              </a:spcAft>
              <a:buNone/>
            </a:pPr>
            <a:r>
              <a:rPr lang="en"/>
              <a:t>¿Cómo diseñan la arquitectura?</a:t>
            </a:r>
            <a:endParaRPr/>
          </a:p>
          <a:p>
            <a:pPr indent="0" lvl="0" marL="0" rtl="0" algn="l">
              <a:spcBef>
                <a:spcPts val="1600"/>
              </a:spcBef>
              <a:spcAft>
                <a:spcPts val="1600"/>
              </a:spcAft>
              <a:buNone/>
            </a:pPr>
            <a:r>
              <a:rPr lang="en"/>
              <a:t>¿Cuales decisiones toman y cómo las llevan a la realidad?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¿Cómo llegamos a una solución?</a:t>
            </a:r>
            <a:endParaRPr/>
          </a:p>
        </p:txBody>
      </p:sp>
      <p:sp>
        <p:nvSpPr>
          <p:cNvPr id="301" name="Google Shape;301;p33"/>
          <p:cNvSpPr txBox="1"/>
          <p:nvPr/>
        </p:nvSpPr>
        <p:spPr>
          <a:xfrm>
            <a:off x="1065700" y="1704000"/>
            <a:ext cx="10878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Requisitos</a:t>
            </a:r>
            <a:endParaRPr>
              <a:latin typeface="Roboto"/>
              <a:ea typeface="Roboto"/>
              <a:cs typeface="Roboto"/>
              <a:sym typeface="Roboto"/>
            </a:endParaRPr>
          </a:p>
        </p:txBody>
      </p:sp>
      <p:sp>
        <p:nvSpPr>
          <p:cNvPr id="302" name="Google Shape;302;p33"/>
          <p:cNvSpPr/>
          <p:nvPr/>
        </p:nvSpPr>
        <p:spPr>
          <a:xfrm>
            <a:off x="6890075" y="1087900"/>
            <a:ext cx="1450500" cy="73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Arquitectura por Capas</a:t>
            </a:r>
            <a:endParaRPr/>
          </a:p>
        </p:txBody>
      </p:sp>
      <p:sp>
        <p:nvSpPr>
          <p:cNvPr id="303" name="Google Shape;303;p33"/>
          <p:cNvSpPr/>
          <p:nvPr/>
        </p:nvSpPr>
        <p:spPr>
          <a:xfrm>
            <a:off x="6890075" y="1987750"/>
            <a:ext cx="1450500" cy="73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Arquitectura MVC</a:t>
            </a:r>
            <a:endParaRPr/>
          </a:p>
        </p:txBody>
      </p:sp>
      <p:sp>
        <p:nvSpPr>
          <p:cNvPr id="304" name="Google Shape;304;p33"/>
          <p:cNvSpPr/>
          <p:nvPr/>
        </p:nvSpPr>
        <p:spPr>
          <a:xfrm>
            <a:off x="6890075" y="2887600"/>
            <a:ext cx="1450500" cy="73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Arquitectura Microservicios</a:t>
            </a:r>
            <a:endParaRPr/>
          </a:p>
        </p:txBody>
      </p:sp>
      <p:sp>
        <p:nvSpPr>
          <p:cNvPr id="305" name="Google Shape;305;p33"/>
          <p:cNvSpPr/>
          <p:nvPr/>
        </p:nvSpPr>
        <p:spPr>
          <a:xfrm>
            <a:off x="6890075" y="3824475"/>
            <a:ext cx="1450500" cy="73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306" name="Google Shape;306;p33"/>
          <p:cNvPicPr preferRelativeResize="0"/>
          <p:nvPr/>
        </p:nvPicPr>
        <p:blipFill>
          <a:blip r:embed="rId3">
            <a:alphaModFix/>
          </a:blip>
          <a:stretch>
            <a:fillRect/>
          </a:stretch>
        </p:blipFill>
        <p:spPr>
          <a:xfrm>
            <a:off x="664500" y="2035313"/>
            <a:ext cx="1890199" cy="1072875"/>
          </a:xfrm>
          <a:prstGeom prst="rect">
            <a:avLst/>
          </a:prstGeom>
          <a:noFill/>
          <a:ln>
            <a:noFill/>
          </a:ln>
        </p:spPr>
      </p:pic>
      <p:sp>
        <p:nvSpPr>
          <p:cNvPr id="307" name="Google Shape;307;p33"/>
          <p:cNvSpPr/>
          <p:nvPr/>
        </p:nvSpPr>
        <p:spPr>
          <a:xfrm>
            <a:off x="5017675" y="2116650"/>
            <a:ext cx="1620900" cy="910200"/>
          </a:xfrm>
          <a:prstGeom prst="rightArrowCallout">
            <a:avLst>
              <a:gd fmla="val 25000" name="adj1"/>
              <a:gd fmla="val 25000" name="adj2"/>
              <a:gd fmla="val 25000" name="adj3"/>
              <a:gd fmla="val 64977" name="adj4"/>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3827725" y="2116650"/>
            <a:ext cx="1795200" cy="9102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¿Motivación?</a:t>
            </a:r>
            <a:endParaRPr/>
          </a:p>
        </p:txBody>
      </p:sp>
      <p:sp>
        <p:nvSpPr>
          <p:cNvPr id="309" name="Google Shape;309;p33"/>
          <p:cNvSpPr/>
          <p:nvPr/>
        </p:nvSpPr>
        <p:spPr>
          <a:xfrm>
            <a:off x="2775275" y="2383050"/>
            <a:ext cx="954600" cy="377400"/>
          </a:xfrm>
          <a:prstGeom prst="lef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Todo sistema tiene arquitectura. Pero no toda arquitectura está definida.</a:t>
            </a:r>
            <a:endParaRPr/>
          </a:p>
        </p:txBody>
      </p:sp>
      <p:sp>
        <p:nvSpPr>
          <p:cNvPr id="315" name="Google Shape;315;p34"/>
          <p:cNvSpPr txBox="1"/>
          <p:nvPr>
            <p:ph idx="4294967295"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Requerimientos No-Funcionales</a:t>
            </a:r>
            <a:endParaRPr/>
          </a:p>
        </p:txBody>
      </p:sp>
      <p:sp>
        <p:nvSpPr>
          <p:cNvPr id="321" name="Google Shape;321;p3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Requerimientos no funcionales (Atributos de Calidad) necesitan ser entendidos para poder proveer bases para una arquitectura del sistema.</a:t>
            </a:r>
            <a:endParaRPr/>
          </a:p>
          <a:p>
            <a:pPr indent="0" lvl="0" marL="0" rtl="0" algn="l">
              <a:spcBef>
                <a:spcPts val="1600"/>
              </a:spcBef>
              <a:spcAft>
                <a:spcPts val="0"/>
              </a:spcAft>
              <a:buNone/>
            </a:pPr>
            <a:r>
              <a:rPr lang="en"/>
              <a:t>“Ilities” del software…</a:t>
            </a:r>
            <a:endParaRPr/>
          </a:p>
          <a:p>
            <a:pPr indent="0" lvl="0" marL="0" rtl="0" algn="l">
              <a:spcBef>
                <a:spcPts val="1600"/>
              </a:spcBef>
              <a:spcAft>
                <a:spcPts val="1600"/>
              </a:spcAft>
              <a:buNone/>
            </a:pPr>
            <a:r>
              <a:rPr lang="en"/>
              <a:t>¿</a:t>
            </a:r>
            <a:r>
              <a:rPr lang="en"/>
              <a:t>Cuántos</a:t>
            </a:r>
            <a:r>
              <a:rPr lang="en"/>
              <a:t> has encontrado en los desarrollos de software que has hecho?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Requerimientos No-Funcionales</a:t>
            </a:r>
            <a:endParaRPr/>
          </a:p>
        </p:txBody>
      </p:sp>
      <p:sp>
        <p:nvSpPr>
          <p:cNvPr id="327" name="Google Shape;327;p36"/>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“Ilities” del software…</a:t>
            </a:r>
            <a:endParaRPr/>
          </a:p>
          <a:p>
            <a:pPr indent="0" lvl="0" marL="0" rtl="0" algn="l">
              <a:spcBef>
                <a:spcPts val="1600"/>
              </a:spcBef>
              <a:spcAft>
                <a:spcPts val="0"/>
              </a:spcAft>
              <a:buNone/>
            </a:pPr>
            <a:r>
              <a:rPr lang="en"/>
              <a:t>¿Cuántos has encontrado en los desarrollos de software que has hecho?</a:t>
            </a:r>
            <a:endParaRPr/>
          </a:p>
          <a:p>
            <a:pPr indent="0" lvl="0" marL="0" rtl="0" algn="l">
              <a:spcBef>
                <a:spcPts val="1600"/>
              </a:spcBef>
              <a:spcAft>
                <a:spcPts val="1600"/>
              </a:spcAft>
              <a:buNone/>
            </a:pPr>
            <a:r>
              <a:rPr lang="en"/>
              <a:t>https://en.wikipedia.org/wiki/Non-functional_requirement</a:t>
            </a:r>
            <a:endParaRPr/>
          </a:p>
        </p:txBody>
      </p:sp>
      <p:sp>
        <p:nvSpPr>
          <p:cNvPr id="328" name="Google Shape;328;p36"/>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Desempeño</a:t>
            </a:r>
            <a:endParaRPr/>
          </a:p>
          <a:p>
            <a:pPr indent="-317500" lvl="0" marL="457200" rtl="0" algn="l">
              <a:spcBef>
                <a:spcPts val="0"/>
              </a:spcBef>
              <a:spcAft>
                <a:spcPts val="0"/>
              </a:spcAft>
              <a:buSzPts val="1400"/>
              <a:buChar char="●"/>
            </a:pPr>
            <a:r>
              <a:rPr lang="en"/>
              <a:t>Escalabilidad</a:t>
            </a:r>
            <a:endParaRPr/>
          </a:p>
          <a:p>
            <a:pPr indent="-317500" lvl="0" marL="457200" rtl="0" algn="l">
              <a:spcBef>
                <a:spcPts val="0"/>
              </a:spcBef>
              <a:spcAft>
                <a:spcPts val="0"/>
              </a:spcAft>
              <a:buSzPts val="1400"/>
              <a:buChar char="●"/>
            </a:pPr>
            <a:r>
              <a:rPr lang="en"/>
              <a:t>Disponibilidad</a:t>
            </a:r>
            <a:endParaRPr/>
          </a:p>
          <a:p>
            <a:pPr indent="-317500" lvl="0" marL="457200" rtl="0" algn="l">
              <a:spcBef>
                <a:spcPts val="0"/>
              </a:spcBef>
              <a:spcAft>
                <a:spcPts val="0"/>
              </a:spcAft>
              <a:buSzPts val="1400"/>
              <a:buChar char="●"/>
            </a:pPr>
            <a:r>
              <a:rPr lang="en"/>
              <a:t>Seguridad</a:t>
            </a:r>
            <a:endParaRPr/>
          </a:p>
          <a:p>
            <a:pPr indent="-317500" lvl="0" marL="457200" rtl="0" algn="l">
              <a:spcBef>
                <a:spcPts val="0"/>
              </a:spcBef>
              <a:spcAft>
                <a:spcPts val="0"/>
              </a:spcAft>
              <a:buSzPts val="1400"/>
              <a:buChar char="●"/>
            </a:pPr>
            <a:r>
              <a:rPr lang="en"/>
              <a:t>Recuperación</a:t>
            </a:r>
            <a:endParaRPr/>
          </a:p>
          <a:p>
            <a:pPr indent="-317500" lvl="0" marL="457200" rtl="0" algn="l">
              <a:spcBef>
                <a:spcPts val="0"/>
              </a:spcBef>
              <a:spcAft>
                <a:spcPts val="0"/>
              </a:spcAft>
              <a:buSzPts val="1400"/>
              <a:buChar char="●"/>
            </a:pPr>
            <a:r>
              <a:rPr lang="en"/>
              <a:t>Accesibilidad</a:t>
            </a:r>
            <a:endParaRPr/>
          </a:p>
          <a:p>
            <a:pPr indent="-317500" lvl="0" marL="457200" rtl="0" algn="l">
              <a:spcBef>
                <a:spcPts val="0"/>
              </a:spcBef>
              <a:spcAft>
                <a:spcPts val="0"/>
              </a:spcAft>
              <a:buSzPts val="1400"/>
              <a:buChar char="●"/>
            </a:pPr>
            <a:r>
              <a:rPr lang="en"/>
              <a:t>Monitoreo</a:t>
            </a:r>
            <a:endParaRPr/>
          </a:p>
          <a:p>
            <a:pPr indent="-317500" lvl="0" marL="457200" rtl="0" algn="l">
              <a:spcBef>
                <a:spcPts val="0"/>
              </a:spcBef>
              <a:spcAft>
                <a:spcPts val="0"/>
              </a:spcAft>
              <a:buSzPts val="1400"/>
              <a:buChar char="●"/>
            </a:pPr>
            <a:r>
              <a:rPr lang="en"/>
              <a:t>Administración</a:t>
            </a:r>
            <a:endParaRPr/>
          </a:p>
          <a:p>
            <a:pPr indent="-317500" lvl="0" marL="457200" rtl="0" algn="l">
              <a:spcBef>
                <a:spcPts val="0"/>
              </a:spcBef>
              <a:spcAft>
                <a:spcPts val="0"/>
              </a:spcAft>
              <a:buSzPts val="1400"/>
              <a:buChar char="●"/>
            </a:pPr>
            <a:r>
              <a:rPr lang="en"/>
              <a:t>Auditoría</a:t>
            </a:r>
            <a:endParaRPr/>
          </a:p>
          <a:p>
            <a:pPr indent="-317500" lvl="0" marL="457200" rtl="0" algn="l">
              <a:spcBef>
                <a:spcPts val="0"/>
              </a:spcBef>
              <a:spcAft>
                <a:spcPts val="0"/>
              </a:spcAft>
              <a:buSzPts val="1400"/>
              <a:buChar char="●"/>
            </a:pPr>
            <a:r>
              <a:rPr lang="en"/>
              <a:t>Flexibilidad</a:t>
            </a:r>
            <a:endParaRPr/>
          </a:p>
          <a:p>
            <a:pPr indent="-317500" lvl="0" marL="457200" rtl="0" algn="l">
              <a:spcBef>
                <a:spcPts val="0"/>
              </a:spcBef>
              <a:spcAft>
                <a:spcPts val="0"/>
              </a:spcAft>
              <a:buSzPts val="1400"/>
              <a:buChar char="●"/>
            </a:pPr>
            <a:r>
              <a:rPr lang="en"/>
              <a:t>Extensibilidad</a:t>
            </a:r>
            <a:endParaRPr/>
          </a:p>
          <a:p>
            <a:pPr indent="-317500" lvl="0" marL="457200" rtl="0" algn="l">
              <a:spcBef>
                <a:spcPts val="0"/>
              </a:spcBef>
              <a:spcAft>
                <a:spcPts val="0"/>
              </a:spcAft>
              <a:buSzPts val="1400"/>
              <a:buChar char="●"/>
            </a:pPr>
            <a:r>
              <a:rPr lang="en"/>
              <a:t>Mantenibilidad</a:t>
            </a:r>
            <a:endParaRPr/>
          </a:p>
          <a:p>
            <a:pPr indent="-317500" lvl="0" marL="457200" rtl="0" algn="l">
              <a:spcBef>
                <a:spcPts val="0"/>
              </a:spcBef>
              <a:spcAft>
                <a:spcPts val="0"/>
              </a:spcAft>
              <a:buSzPts val="1400"/>
              <a:buChar char="●"/>
            </a:pPr>
            <a:r>
              <a:rPr lang="en"/>
              <a:t>Interoperabilidad</a:t>
            </a:r>
            <a:endParaRPr/>
          </a:p>
          <a:p>
            <a:pPr indent="-317500" lvl="0" marL="457200" rtl="0" algn="l">
              <a:spcBef>
                <a:spcPts val="0"/>
              </a:spcBef>
              <a:spcAft>
                <a:spcPts val="0"/>
              </a:spcAft>
              <a:buSzPts val="1400"/>
              <a:buChar char="●"/>
            </a:pPr>
            <a:r>
              <a:rPr lang="en"/>
              <a:t>Internacionalización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Desempeño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Disponibilidad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Seguridad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Mantenibilidad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1"/>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¿Cómo capturas los RNF?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Marcos de Trabajo</a:t>
            </a:r>
            <a:endParaRPr/>
          </a:p>
        </p:txBody>
      </p:sp>
      <p:sp>
        <p:nvSpPr>
          <p:cNvPr id="359" name="Google Shape;359;p42"/>
          <p:cNvSpPr txBox="1"/>
          <p:nvPr>
            <p:ph idx="4294967295"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ISO-9126</a:t>
            </a:r>
            <a:endParaRPr/>
          </a:p>
          <a:p>
            <a:pPr indent="-342900" lvl="0" marL="457200" rtl="0" algn="l">
              <a:spcBef>
                <a:spcPts val="0"/>
              </a:spcBef>
              <a:spcAft>
                <a:spcPts val="0"/>
              </a:spcAft>
              <a:buSzPts val="1800"/>
              <a:buChar char="●"/>
            </a:pPr>
            <a:r>
              <a:rPr lang="en"/>
              <a:t>ISO/IEC 25010 - System and software quality models</a:t>
            </a:r>
            <a:endParaRPr/>
          </a:p>
          <a:p>
            <a:pPr indent="-317500" lvl="1" marL="914400" rtl="0" algn="l">
              <a:spcBef>
                <a:spcPts val="0"/>
              </a:spcBef>
              <a:spcAft>
                <a:spcPts val="0"/>
              </a:spcAft>
              <a:buSzPts val="1400"/>
              <a:buChar char="○"/>
            </a:pPr>
            <a:r>
              <a:rPr lang="en"/>
              <a:t>Describe el modelo, que consiste en </a:t>
            </a:r>
            <a:r>
              <a:rPr lang="en"/>
              <a:t>características</a:t>
            </a:r>
            <a:r>
              <a:rPr lang="en"/>
              <a:t> y </a:t>
            </a:r>
            <a:r>
              <a:rPr lang="en"/>
              <a:t>subcaracterísticas</a:t>
            </a:r>
            <a:r>
              <a:rPr lang="en"/>
              <a:t>, para la calidad del producto software y la calidad del software en uso.</a:t>
            </a:r>
            <a:endParaRPr/>
          </a:p>
        </p:txBody>
      </p:sp>
      <p:pic>
        <p:nvPicPr>
          <p:cNvPr id="360" name="Google Shape;360;p42"/>
          <p:cNvPicPr preferRelativeResize="0"/>
          <p:nvPr/>
        </p:nvPicPr>
        <p:blipFill>
          <a:blip r:embed="rId3">
            <a:alphaModFix/>
          </a:blip>
          <a:stretch>
            <a:fillRect/>
          </a:stretch>
        </p:blipFill>
        <p:spPr>
          <a:xfrm>
            <a:off x="436626" y="2505525"/>
            <a:ext cx="8176900" cy="2311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“Performance refers to responsiveness: either the time required to respond to specific events or the number of events processed in a given interval of time” [Smith 93, p. 720].</a:t>
            </a:r>
            <a:endParaRPr/>
          </a:p>
          <a:p>
            <a:pPr indent="-342900" lvl="0" marL="457200" rtl="0" algn="l">
              <a:spcBef>
                <a:spcPts val="0"/>
              </a:spcBef>
              <a:spcAft>
                <a:spcPts val="0"/>
              </a:spcAft>
              <a:buSzPts val="1800"/>
              <a:buChar char="●"/>
            </a:pPr>
            <a:r>
              <a:rPr lang="en"/>
              <a:t>Cumplir con la demanda, Asignar recursos.</a:t>
            </a:r>
            <a:endParaRPr/>
          </a:p>
        </p:txBody>
      </p:sp>
      <p:sp>
        <p:nvSpPr>
          <p:cNvPr id="366" name="Google Shape;366;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Desempeño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Disponibilidad</a:t>
            </a:r>
            <a:endParaRPr/>
          </a:p>
        </p:txBody>
      </p:sp>
      <p:sp>
        <p:nvSpPr>
          <p:cNvPr id="372" name="Google Shape;372;p4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 interesa de los fallos del sistema y sus posibles consecuencias.</a:t>
            </a:r>
            <a:endParaRPr/>
          </a:p>
          <a:p>
            <a:pPr indent="-317500" lvl="1" marL="914400" rtl="0" algn="l">
              <a:spcBef>
                <a:spcPts val="0"/>
              </a:spcBef>
              <a:spcAft>
                <a:spcPts val="0"/>
              </a:spcAft>
              <a:buSzPts val="1400"/>
              <a:buChar char="○"/>
            </a:pPr>
            <a:r>
              <a:rPr lang="en"/>
              <a:t>Detección de fallos</a:t>
            </a:r>
            <a:endParaRPr/>
          </a:p>
          <a:p>
            <a:pPr indent="-317500" lvl="1" marL="914400" rtl="0" algn="l">
              <a:spcBef>
                <a:spcPts val="0"/>
              </a:spcBef>
              <a:spcAft>
                <a:spcPts val="0"/>
              </a:spcAft>
              <a:buSzPts val="1400"/>
              <a:buChar char="○"/>
            </a:pPr>
            <a:r>
              <a:rPr lang="en"/>
              <a:t>Frecuencia de fallos</a:t>
            </a:r>
            <a:endParaRPr/>
          </a:p>
          <a:p>
            <a:pPr indent="-317500" lvl="1" marL="914400" rtl="0" algn="l">
              <a:spcBef>
                <a:spcPts val="0"/>
              </a:spcBef>
              <a:spcAft>
                <a:spcPts val="0"/>
              </a:spcAft>
              <a:buSzPts val="1400"/>
              <a:buChar char="○"/>
            </a:pPr>
            <a:r>
              <a:rPr lang="en"/>
              <a:t>Que pasa cuando ocurre un fallo</a:t>
            </a:r>
            <a:endParaRPr/>
          </a:p>
          <a:p>
            <a:pPr indent="-317500" lvl="1" marL="914400" rtl="0" algn="l">
              <a:spcBef>
                <a:spcPts val="0"/>
              </a:spcBef>
              <a:spcAft>
                <a:spcPts val="0"/>
              </a:spcAft>
              <a:buSzPts val="1400"/>
              <a:buChar char="○"/>
            </a:pPr>
            <a:r>
              <a:rPr lang="en"/>
              <a:t>Tiempo de salida del sistema</a:t>
            </a:r>
            <a:endParaRPr/>
          </a:p>
          <a:p>
            <a:pPr indent="-317500" lvl="1" marL="914400" rtl="0" algn="l">
              <a:spcBef>
                <a:spcPts val="0"/>
              </a:spcBef>
              <a:spcAft>
                <a:spcPts val="0"/>
              </a:spcAft>
              <a:buSzPts val="1400"/>
              <a:buChar char="○"/>
            </a:pPr>
            <a:r>
              <a:rPr lang="en"/>
              <a:t>Prevención de fallos</a:t>
            </a:r>
            <a:endParaRPr/>
          </a:p>
          <a:p>
            <a:pPr indent="-342900" lvl="0" marL="457200" rtl="0" algn="l">
              <a:spcBef>
                <a:spcPts val="0"/>
              </a:spcBef>
              <a:spcAft>
                <a:spcPts val="0"/>
              </a:spcAft>
              <a:buSzPts val="1800"/>
              <a:buChar char="●"/>
            </a:pPr>
            <a:r>
              <a:rPr lang="en"/>
              <a:t>Continuidad del servicio</a:t>
            </a:r>
            <a:endParaRPr/>
          </a:p>
          <a:p>
            <a:pPr indent="-342900" lvl="0" marL="457200" rtl="0" algn="l">
              <a:spcBef>
                <a:spcPts val="0"/>
              </a:spcBef>
              <a:spcAft>
                <a:spcPts val="0"/>
              </a:spcAft>
              <a:buSzPts val="1800"/>
              <a:buChar char="●"/>
            </a:pPr>
            <a:r>
              <a:rPr lang="en"/>
              <a:t>Integridad de la información</a:t>
            </a:r>
            <a:endParaRPr/>
          </a:p>
          <a:p>
            <a:pPr indent="-342900" lvl="0" marL="457200" rtl="0" algn="l">
              <a:spcBef>
                <a:spcPts val="0"/>
              </a:spcBef>
              <a:spcAft>
                <a:spcPts val="0"/>
              </a:spcAft>
              <a:buSzPts val="1800"/>
              <a:buChar char="●"/>
            </a:pPr>
            <a:r>
              <a:rPr lang="en"/>
              <a:t>No apertura de los datos</a:t>
            </a:r>
            <a:endParaRPr/>
          </a:p>
          <a:p>
            <a:pPr indent="-342900" lvl="0" marL="457200" rtl="0" algn="l">
              <a:spcBef>
                <a:spcPts val="0"/>
              </a:spcBef>
              <a:spcAft>
                <a:spcPts val="0"/>
              </a:spcAft>
              <a:buSzPts val="1800"/>
              <a:buChar char="●"/>
            </a:pPr>
            <a:r>
              <a:rPr lang="en"/>
              <a:t>Reparaciones y evolución</a:t>
            </a:r>
            <a:endParaRPr/>
          </a:p>
          <a:p>
            <a:pPr indent="-342900" lvl="0" marL="457200" rtl="0" algn="l">
              <a:spcBef>
                <a:spcPts val="0"/>
              </a:spcBef>
              <a:spcAft>
                <a:spcPts val="0"/>
              </a:spcAft>
              <a:buSzPts val="1800"/>
              <a:buChar char="●"/>
            </a:pPr>
            <a:r>
              <a:rPr lang="en"/>
              <a:t>No ocurrencia de </a:t>
            </a:r>
            <a:r>
              <a:rPr lang="en"/>
              <a:t>consecuencias</a:t>
            </a:r>
            <a:r>
              <a:rPr lang="en"/>
              <a:t> </a:t>
            </a:r>
            <a:r>
              <a:rPr lang="en"/>
              <a:t>catastróficas</a:t>
            </a:r>
            <a:r>
              <a:rPr lang="en"/>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Seguridad</a:t>
            </a:r>
            <a:endParaRPr/>
          </a:p>
        </p:txBody>
      </p:sp>
      <p:sp>
        <p:nvSpPr>
          <p:cNvPr id="378" name="Google Shape;378;p4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 una medida en que el sistema puede resistir un uso no autorizado de sus servicios.</a:t>
            </a:r>
            <a:endParaRPr/>
          </a:p>
          <a:p>
            <a:pPr indent="-342900" lvl="0" marL="457200" rtl="0" algn="l">
              <a:spcBef>
                <a:spcPts val="1600"/>
              </a:spcBef>
              <a:spcAft>
                <a:spcPts val="0"/>
              </a:spcAft>
              <a:buSzPts val="1800"/>
              <a:buChar char="●"/>
            </a:pPr>
            <a:r>
              <a:rPr lang="en"/>
              <a:t>No Repudio</a:t>
            </a:r>
            <a:endParaRPr/>
          </a:p>
          <a:p>
            <a:pPr indent="-342900" lvl="0" marL="457200" rtl="0" algn="l">
              <a:spcBef>
                <a:spcPts val="0"/>
              </a:spcBef>
              <a:spcAft>
                <a:spcPts val="0"/>
              </a:spcAft>
              <a:buSzPts val="1800"/>
              <a:buChar char="●"/>
            </a:pPr>
            <a:r>
              <a:rPr lang="en"/>
              <a:t>Confidencialidad</a:t>
            </a:r>
            <a:endParaRPr/>
          </a:p>
          <a:p>
            <a:pPr indent="-342900" lvl="0" marL="457200" rtl="0" algn="l">
              <a:spcBef>
                <a:spcPts val="0"/>
              </a:spcBef>
              <a:spcAft>
                <a:spcPts val="0"/>
              </a:spcAft>
              <a:buSzPts val="1800"/>
              <a:buChar char="●"/>
            </a:pPr>
            <a:r>
              <a:rPr lang="en"/>
              <a:t>Integridad</a:t>
            </a:r>
            <a:endParaRPr/>
          </a:p>
          <a:p>
            <a:pPr indent="-342900" lvl="0" marL="457200" rtl="0" algn="l">
              <a:spcBef>
                <a:spcPts val="0"/>
              </a:spcBef>
              <a:spcAft>
                <a:spcPts val="0"/>
              </a:spcAft>
              <a:buSzPts val="1800"/>
              <a:buChar char="●"/>
            </a:pPr>
            <a:r>
              <a:rPr lang="en"/>
              <a:t>Aseguramiento</a:t>
            </a:r>
            <a:endParaRPr/>
          </a:p>
          <a:p>
            <a:pPr indent="-342900" lvl="0" marL="457200" rtl="0" algn="l">
              <a:spcBef>
                <a:spcPts val="0"/>
              </a:spcBef>
              <a:spcAft>
                <a:spcPts val="0"/>
              </a:spcAft>
              <a:buSzPts val="1800"/>
              <a:buChar char="●"/>
            </a:pPr>
            <a:r>
              <a:rPr lang="en"/>
              <a:t>Disponibilidad</a:t>
            </a:r>
            <a:endParaRPr/>
          </a:p>
          <a:p>
            <a:pPr indent="-342900" lvl="0" marL="457200" rtl="0" algn="l">
              <a:spcBef>
                <a:spcPts val="0"/>
              </a:spcBef>
              <a:spcAft>
                <a:spcPts val="0"/>
              </a:spcAft>
              <a:buSzPts val="1800"/>
              <a:buChar char="●"/>
            </a:pPr>
            <a:r>
              <a:rPr lang="en"/>
              <a:t>Auditoria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Mantenibilidad</a:t>
            </a:r>
            <a:endParaRPr/>
          </a:p>
        </p:txBody>
      </p:sp>
      <p:sp>
        <p:nvSpPr>
          <p:cNvPr id="384" name="Google Shape;384;p4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Tiene que ver con el costo de los cambios en el software.</a:t>
            </a:r>
            <a:endParaRPr/>
          </a:p>
          <a:p>
            <a:pPr indent="-317500" lvl="1" marL="914400" rtl="0" algn="l">
              <a:spcBef>
                <a:spcPts val="0"/>
              </a:spcBef>
              <a:spcAft>
                <a:spcPts val="0"/>
              </a:spcAft>
              <a:buSzPts val="1400"/>
              <a:buChar char="○"/>
            </a:pPr>
            <a:r>
              <a:rPr lang="en"/>
              <a:t>Por fallos</a:t>
            </a:r>
            <a:endParaRPr/>
          </a:p>
          <a:p>
            <a:pPr indent="-317500" lvl="1" marL="914400" rtl="0" algn="l">
              <a:spcBef>
                <a:spcPts val="0"/>
              </a:spcBef>
              <a:spcAft>
                <a:spcPts val="0"/>
              </a:spcAft>
              <a:buSzPts val="1400"/>
              <a:buChar char="○"/>
            </a:pPr>
            <a:r>
              <a:rPr lang="en"/>
              <a:t>Por nuevas funciones</a:t>
            </a:r>
            <a:endParaRPr/>
          </a:p>
          <a:p>
            <a:pPr indent="-317500" lvl="1" marL="914400" rtl="0" algn="l">
              <a:spcBef>
                <a:spcPts val="0"/>
              </a:spcBef>
              <a:spcAft>
                <a:spcPts val="0"/>
              </a:spcAft>
              <a:buSzPts val="1400"/>
              <a:buChar char="○"/>
            </a:pPr>
            <a:r>
              <a:rPr lang="en"/>
              <a:t>Por configuraciones</a:t>
            </a:r>
            <a:endParaRPr/>
          </a:p>
          <a:p>
            <a:pPr indent="-342900" lvl="0" marL="457200" rtl="0" algn="l">
              <a:spcBef>
                <a:spcPts val="0"/>
              </a:spcBef>
              <a:spcAft>
                <a:spcPts val="0"/>
              </a:spcAft>
              <a:buSzPts val="1800"/>
              <a:buChar char="●"/>
            </a:pPr>
            <a:r>
              <a:rPr lang="en"/>
              <a:t>¿De </a:t>
            </a:r>
            <a:r>
              <a:rPr lang="en"/>
              <a:t>qué</a:t>
            </a:r>
            <a:r>
              <a:rPr lang="en"/>
              <a:t> depende que un software sea fácil de cambiar?</a:t>
            </a:r>
            <a:endParaRPr/>
          </a:p>
          <a:p>
            <a:pPr indent="-317500" lvl="1" marL="914400" rtl="0" algn="l">
              <a:spcBef>
                <a:spcPts val="0"/>
              </a:spcBef>
              <a:spcAft>
                <a:spcPts val="0"/>
              </a:spcAft>
              <a:buSzPts val="1400"/>
              <a:buChar char="○"/>
            </a:pPr>
            <a:r>
              <a:rPr lang="en"/>
              <a:t>¿Qué artefactos pueden cambiar?</a:t>
            </a:r>
            <a:endParaRPr/>
          </a:p>
          <a:p>
            <a:pPr indent="-317500" lvl="1" marL="914400" rtl="0" algn="l">
              <a:spcBef>
                <a:spcPts val="0"/>
              </a:spcBef>
              <a:spcAft>
                <a:spcPts val="0"/>
              </a:spcAft>
              <a:buSzPts val="1400"/>
              <a:buChar char="○"/>
            </a:pPr>
            <a:r>
              <a:rPr lang="en"/>
              <a:t>¿Cuando puede ocurrir el cambio?</a:t>
            </a:r>
            <a:endParaRPr/>
          </a:p>
          <a:p>
            <a:pPr indent="-317500" lvl="1" marL="914400" rtl="0" algn="l">
              <a:spcBef>
                <a:spcPts val="0"/>
              </a:spcBef>
              <a:spcAft>
                <a:spcPts val="0"/>
              </a:spcAft>
              <a:buSzPts val="1400"/>
              <a:buChar char="○"/>
            </a:pPr>
            <a:r>
              <a:rPr lang="en"/>
              <a:t>¿Quién puede o debe realizar el cambio?</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7"/>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¿Cómo DISEÑAN software?</a:t>
            </a:r>
            <a:endParaRPr/>
          </a:p>
        </p:txBody>
      </p:sp>
      <p:sp>
        <p:nvSpPr>
          <p:cNvPr id="390" name="Google Shape;390;p47"/>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Kata sobre </a:t>
            </a:r>
            <a:r>
              <a:rPr lang="en"/>
              <a:t>análisis</a:t>
            </a:r>
            <a:r>
              <a:rPr lang="en"/>
              <a:t> y toma de decisiones en atributos de calidad. </a:t>
            </a:r>
            <a:endParaRPr/>
          </a:p>
        </p:txBody>
      </p:sp>
      <p:sp>
        <p:nvSpPr>
          <p:cNvPr id="391" name="Google Shape;391;p4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Tu compañía quiere construir un sistema de call center de enfermeras que responden preguntas de clientes sobre problemas de salud potenciales.</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Usuarios proyectados: 250+ enfermeras en todo el mundo.</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Requerimientos: Acceder a los registros médicos de los pacientes; ayudar a las enfermeras para proveer </a:t>
            </a:r>
            <a:r>
              <a:rPr lang="en" sz="1200"/>
              <a:t>diagnóstico</a:t>
            </a:r>
            <a:r>
              <a:rPr lang="en" sz="1200"/>
              <a:t> médico; permitir a los clientes encontrar personal médico local (si es necesario), contactar el personal médico local directamente antes de tiempo (si es necesario).</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Requerimientos Futuros: Habilitar partes del sistemas para que sean usadas directamente por los clientes (usuarios).</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Cómo</a:t>
            </a:r>
            <a:r>
              <a:rPr lang="en"/>
              <a:t> iniciar un diseño </a:t>
            </a:r>
            <a:r>
              <a:rPr lang="en"/>
              <a:t>arquitectónico</a:t>
            </a:r>
            <a:r>
              <a:rPr lang="en"/>
              <a:t>?</a:t>
            </a:r>
            <a:endParaRPr/>
          </a:p>
        </p:txBody>
      </p:sp>
      <p:sp>
        <p:nvSpPr>
          <p:cNvPr id="397" name="Google Shape;397;p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definición de una estrategia de arquitectura </a:t>
            </a:r>
            <a:r>
              <a:rPr lang="en"/>
              <a:t>depende</a:t>
            </a:r>
            <a:r>
              <a:rPr lang="en"/>
              <a:t> de las </a:t>
            </a:r>
            <a:r>
              <a:rPr lang="en"/>
              <a:t>tácticas</a:t>
            </a:r>
            <a:r>
              <a:rPr lang="en"/>
              <a:t> de arquitectura.</a:t>
            </a:r>
            <a:endParaRPr/>
          </a:p>
          <a:p>
            <a:pPr indent="0" lvl="0" marL="0" rtl="0" algn="l">
              <a:spcBef>
                <a:spcPts val="1600"/>
              </a:spcBef>
              <a:spcAft>
                <a:spcPts val="0"/>
              </a:spcAft>
              <a:buNone/>
            </a:pPr>
            <a:r>
              <a:rPr lang="en"/>
              <a:t>La escogencia de patrones de arquitectura depende de las </a:t>
            </a:r>
            <a:r>
              <a:rPr lang="en"/>
              <a:t>tácticas</a:t>
            </a:r>
            <a:r>
              <a:rPr lang="en"/>
              <a:t> seleccionadas.</a:t>
            </a:r>
            <a:endParaRPr/>
          </a:p>
          <a:p>
            <a:pPr indent="0" lvl="0" marL="0" rtl="0" algn="l">
              <a:spcBef>
                <a:spcPts val="1600"/>
              </a:spcBef>
              <a:spcAft>
                <a:spcPts val="1600"/>
              </a:spcAft>
              <a:buNone/>
            </a:pPr>
            <a:r>
              <a:rPr lang="en"/>
              <a:t>¿De qué dependen las </a:t>
            </a:r>
            <a:r>
              <a:rPr lang="en"/>
              <a:t>tácticas</a:t>
            </a:r>
            <a:r>
              <a:rPr lang="en"/>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Clasificando y analizando atributos de calidad</a:t>
            </a:r>
            <a:endParaRPr/>
          </a:p>
        </p:txBody>
      </p:sp>
      <p:sp>
        <p:nvSpPr>
          <p:cNvPr id="403" name="Google Shape;403;p4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Cuando se trata de diseñar una arquitectura, se debe identificar los intereses o preocupaciones que se asocian a los atributos de calidad.</a:t>
            </a:r>
            <a:endParaRPr/>
          </a:p>
          <a:p>
            <a:pPr indent="0" lvl="0" marL="0" rtl="0" algn="l">
              <a:spcBef>
                <a:spcPts val="1600"/>
              </a:spcBef>
              <a:spcAft>
                <a:spcPts val="0"/>
              </a:spcAft>
              <a:buNone/>
            </a:pPr>
            <a:r>
              <a:rPr lang="en"/>
              <a:t>Intereses/Preocupaciones (Concerns): </a:t>
            </a:r>
            <a:r>
              <a:rPr lang="en"/>
              <a:t>Parámetros</a:t>
            </a:r>
            <a:r>
              <a:rPr lang="en"/>
              <a:t> por los cuales el atributo de calidad es juzgado, especificado y medido.</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Volvamos al marco de trabajo</a:t>
            </a:r>
            <a:endParaRPr/>
          </a:p>
        </p:txBody>
      </p:sp>
      <p:pic>
        <p:nvPicPr>
          <p:cNvPr id="409" name="Google Shape;409;p50"/>
          <p:cNvPicPr preferRelativeResize="0"/>
          <p:nvPr/>
        </p:nvPicPr>
        <p:blipFill>
          <a:blip r:embed="rId3">
            <a:alphaModFix/>
          </a:blip>
          <a:stretch>
            <a:fillRect/>
          </a:stretch>
        </p:blipFill>
        <p:spPr>
          <a:xfrm>
            <a:off x="257550" y="1497425"/>
            <a:ext cx="8668149" cy="310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Preocupaciones y </a:t>
            </a:r>
            <a:r>
              <a:rPr lang="en"/>
              <a:t>parámetros</a:t>
            </a:r>
            <a:r>
              <a:rPr lang="en"/>
              <a:t> para Desempeño</a:t>
            </a:r>
            <a:endParaRPr/>
          </a:p>
        </p:txBody>
      </p:sp>
      <p:sp>
        <p:nvSpPr>
          <p:cNvPr id="415" name="Google Shape;415;p5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requerimientos de desempeño usados para especificar y valorar el desempeño de un sistema son</a:t>
            </a:r>
            <a:endParaRPr/>
          </a:p>
          <a:p>
            <a:pPr indent="-342900" lvl="0" marL="914400" rtl="0" algn="l">
              <a:spcBef>
                <a:spcPts val="1600"/>
              </a:spcBef>
              <a:spcAft>
                <a:spcPts val="0"/>
              </a:spcAft>
              <a:buSzPts val="1800"/>
              <a:buChar char="●"/>
            </a:pPr>
            <a:r>
              <a:rPr lang="en"/>
              <a:t>Latencia: Cuanto se toma para responder a un evento </a:t>
            </a:r>
            <a:r>
              <a:rPr lang="en"/>
              <a:t>específico</a:t>
            </a:r>
            <a:r>
              <a:rPr lang="en"/>
              <a:t>.</a:t>
            </a:r>
            <a:endParaRPr/>
          </a:p>
          <a:p>
            <a:pPr indent="-342900" lvl="0" marL="914400" rtl="0" algn="l">
              <a:spcBef>
                <a:spcPts val="0"/>
              </a:spcBef>
              <a:spcAft>
                <a:spcPts val="0"/>
              </a:spcAft>
              <a:buSzPts val="1800"/>
              <a:buChar char="●"/>
            </a:pPr>
            <a:r>
              <a:rPr lang="en"/>
              <a:t>Throughput: Cantidad de eventos que pueden ser respondidos en un intervalo de tiempo. </a:t>
            </a:r>
            <a:endParaRPr/>
          </a:p>
          <a:p>
            <a:pPr indent="-342900" lvl="0" marL="914400" rtl="0" algn="l">
              <a:spcBef>
                <a:spcPts val="0"/>
              </a:spcBef>
              <a:spcAft>
                <a:spcPts val="0"/>
              </a:spcAft>
              <a:buSzPts val="1800"/>
              <a:buChar char="●"/>
            </a:pPr>
            <a:r>
              <a:rPr lang="en"/>
              <a:t>Capacidad: Demanda que puede ser atendida sin cambios en la latencia y throughput.</a:t>
            </a:r>
            <a:endParaRPr/>
          </a:p>
          <a:p>
            <a:pPr indent="-342900" lvl="0" marL="914400" rtl="0" algn="l">
              <a:spcBef>
                <a:spcPts val="0"/>
              </a:spcBef>
              <a:spcAft>
                <a:spcPts val="0"/>
              </a:spcAft>
              <a:buSzPts val="1800"/>
              <a:buChar char="●"/>
            </a:pPr>
            <a:r>
              <a:rPr lang="en"/>
              <a:t>Escalabilidad: Cambios en la demanda y recursos en el tiempo.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105" name="Google Shape;105;p16"/>
          <p:cNvSpPr/>
          <p:nvPr/>
        </p:nvSpPr>
        <p:spPr>
          <a:xfrm>
            <a:off x="2812275" y="13025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Visión Generica</a:t>
            </a:r>
            <a:endParaRPr>
              <a:solidFill>
                <a:srgbClr val="FFFFFF"/>
              </a:solidFill>
            </a:endParaRPr>
          </a:p>
        </p:txBody>
      </p:sp>
      <p:sp>
        <p:nvSpPr>
          <p:cNvPr id="106" name="Google Shape;106;p16"/>
          <p:cNvSpPr/>
          <p:nvPr/>
        </p:nvSpPr>
        <p:spPr>
          <a:xfrm>
            <a:off x="2812275" y="34754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Visión Especifica</a:t>
            </a:r>
            <a:endParaRPr>
              <a:solidFill>
                <a:srgbClr val="FFFFFF"/>
              </a:solidFill>
            </a:endParaRPr>
          </a:p>
        </p:txBody>
      </p:sp>
      <p:sp>
        <p:nvSpPr>
          <p:cNvPr id="107" name="Google Shape;107;p16"/>
          <p:cNvSpPr/>
          <p:nvPr/>
        </p:nvSpPr>
        <p:spPr>
          <a:xfrm>
            <a:off x="3892775" y="1961200"/>
            <a:ext cx="518100" cy="1430700"/>
          </a:xfrm>
          <a:prstGeom prst="downArrow">
            <a:avLst>
              <a:gd fmla="val 50000" name="adj1"/>
              <a:gd fmla="val 50000" name="adj2"/>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Preocupaciones y parámetros para Desempeño</a:t>
            </a:r>
            <a:endParaRPr/>
          </a:p>
        </p:txBody>
      </p:sp>
      <p:sp>
        <p:nvSpPr>
          <p:cNvPr id="421" name="Google Shape;421;p52"/>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Latencia</a:t>
            </a:r>
            <a:endParaRPr/>
          </a:p>
          <a:p>
            <a:pPr indent="-304800" lvl="1" marL="914400" rtl="0" algn="l">
              <a:spcBef>
                <a:spcPts val="0"/>
              </a:spcBef>
              <a:spcAft>
                <a:spcPts val="0"/>
              </a:spcAft>
              <a:buSzPts val="1200"/>
              <a:buChar char="○"/>
            </a:pPr>
            <a:r>
              <a:rPr lang="en"/>
              <a:t>Ventana de respuesta</a:t>
            </a:r>
            <a:endParaRPr/>
          </a:p>
          <a:p>
            <a:pPr indent="-304800" lvl="1" marL="914400" rtl="0" algn="l">
              <a:spcBef>
                <a:spcPts val="0"/>
              </a:spcBef>
              <a:spcAft>
                <a:spcPts val="0"/>
              </a:spcAft>
              <a:buSzPts val="1200"/>
              <a:buChar char="○"/>
            </a:pPr>
            <a:r>
              <a:rPr lang="en"/>
              <a:t>Precedencia</a:t>
            </a:r>
            <a:endParaRPr/>
          </a:p>
          <a:p>
            <a:pPr indent="-304800" lvl="1" marL="914400" rtl="0" algn="l">
              <a:spcBef>
                <a:spcPts val="0"/>
              </a:spcBef>
              <a:spcAft>
                <a:spcPts val="0"/>
              </a:spcAft>
              <a:buSzPts val="1200"/>
              <a:buChar char="○"/>
            </a:pPr>
            <a:r>
              <a:rPr lang="en"/>
              <a:t>Fluctuación</a:t>
            </a:r>
            <a:endParaRPr/>
          </a:p>
          <a:p>
            <a:pPr indent="-304800" lvl="1" marL="914400" rtl="0" algn="l">
              <a:spcBef>
                <a:spcPts val="0"/>
              </a:spcBef>
              <a:spcAft>
                <a:spcPts val="0"/>
              </a:spcAft>
              <a:buSzPts val="1200"/>
              <a:buChar char="○"/>
            </a:pPr>
            <a:r>
              <a:rPr lang="en"/>
              <a:t>Criticalidad</a:t>
            </a:r>
            <a:endParaRPr/>
          </a:p>
          <a:p>
            <a:pPr indent="-317500" lvl="0" marL="457200" rtl="0" algn="l">
              <a:spcBef>
                <a:spcPts val="0"/>
              </a:spcBef>
              <a:spcAft>
                <a:spcPts val="0"/>
              </a:spcAft>
              <a:buSzPts val="1400"/>
              <a:buChar char="●"/>
            </a:pPr>
            <a:r>
              <a:rPr lang="en"/>
              <a:t>Capacidad</a:t>
            </a:r>
            <a:endParaRPr/>
          </a:p>
          <a:p>
            <a:pPr indent="-304800" lvl="1" marL="914400" rtl="0" algn="l">
              <a:spcBef>
                <a:spcPts val="0"/>
              </a:spcBef>
              <a:spcAft>
                <a:spcPts val="0"/>
              </a:spcAft>
              <a:buSzPts val="1200"/>
              <a:buChar char="○"/>
            </a:pPr>
            <a:r>
              <a:rPr lang="en"/>
              <a:t>Utilización</a:t>
            </a:r>
            <a:endParaRPr/>
          </a:p>
          <a:p>
            <a:pPr indent="-304800" lvl="1" marL="914400" rtl="0" algn="l">
              <a:spcBef>
                <a:spcPts val="0"/>
              </a:spcBef>
              <a:spcAft>
                <a:spcPts val="0"/>
              </a:spcAft>
              <a:buSzPts val="1200"/>
              <a:buChar char="○"/>
            </a:pPr>
            <a:r>
              <a:rPr lang="en"/>
              <a:t>Utilización pre-programada</a:t>
            </a:r>
            <a:endParaRPr/>
          </a:p>
          <a:p>
            <a:pPr indent="-304800" lvl="1" marL="914400" rtl="0" algn="l">
              <a:spcBef>
                <a:spcPts val="0"/>
              </a:spcBef>
              <a:spcAft>
                <a:spcPts val="0"/>
              </a:spcAft>
              <a:buSzPts val="1200"/>
              <a:buChar char="○"/>
            </a:pPr>
            <a:r>
              <a:rPr lang="en"/>
              <a:t>Capacidad no usada</a:t>
            </a:r>
            <a:endParaRPr/>
          </a:p>
        </p:txBody>
      </p:sp>
      <p:sp>
        <p:nvSpPr>
          <p:cNvPr id="422" name="Google Shape;422;p52"/>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Throughput</a:t>
            </a:r>
            <a:endParaRPr/>
          </a:p>
          <a:p>
            <a:pPr indent="-304800" lvl="1" marL="914400" rtl="0" algn="l">
              <a:spcBef>
                <a:spcPts val="0"/>
              </a:spcBef>
              <a:spcAft>
                <a:spcPts val="0"/>
              </a:spcAft>
              <a:buSzPts val="1200"/>
              <a:buChar char="○"/>
            </a:pPr>
            <a:r>
              <a:rPr lang="en"/>
              <a:t>Intervalo de </a:t>
            </a:r>
            <a:r>
              <a:rPr lang="en"/>
              <a:t>observación</a:t>
            </a:r>
            <a:endParaRPr/>
          </a:p>
          <a:p>
            <a:pPr indent="-304800" lvl="1" marL="914400" rtl="0" algn="l">
              <a:spcBef>
                <a:spcPts val="0"/>
              </a:spcBef>
              <a:spcAft>
                <a:spcPts val="0"/>
              </a:spcAft>
              <a:buSzPts val="1200"/>
              <a:buChar char="○"/>
            </a:pPr>
            <a:r>
              <a:rPr lang="en"/>
              <a:t>Tasa de procesamiento</a:t>
            </a:r>
            <a:endParaRPr/>
          </a:p>
          <a:p>
            <a:pPr indent="-304800" lvl="1" marL="914400" rtl="0" algn="l">
              <a:spcBef>
                <a:spcPts val="0"/>
              </a:spcBef>
              <a:spcAft>
                <a:spcPts val="0"/>
              </a:spcAft>
              <a:buSzPts val="1200"/>
              <a:buChar char="○"/>
            </a:pPr>
            <a:r>
              <a:rPr lang="en"/>
              <a:t>Criticalidad</a:t>
            </a:r>
            <a:endParaRPr/>
          </a:p>
          <a:p>
            <a:pPr indent="-317500" lvl="0" marL="457200" rtl="0" algn="l">
              <a:spcBef>
                <a:spcPts val="0"/>
              </a:spcBef>
              <a:spcAft>
                <a:spcPts val="0"/>
              </a:spcAft>
              <a:buSzPts val="1400"/>
              <a:buChar char="●"/>
            </a:pPr>
            <a:r>
              <a:rPr lang="en"/>
              <a:t>Modos</a:t>
            </a:r>
            <a:endParaRPr/>
          </a:p>
          <a:p>
            <a:pPr indent="-304800" lvl="1" marL="914400" rtl="0" algn="l">
              <a:spcBef>
                <a:spcPts val="0"/>
              </a:spcBef>
              <a:spcAft>
                <a:spcPts val="0"/>
              </a:spcAft>
              <a:buSzPts val="1200"/>
              <a:buChar char="○"/>
            </a:pPr>
            <a:r>
              <a:rPr lang="en"/>
              <a:t>Intervalo de degradación</a:t>
            </a:r>
            <a:endParaRPr/>
          </a:p>
          <a:p>
            <a:pPr indent="-304800" lvl="1" marL="914400" rtl="0" algn="l">
              <a:spcBef>
                <a:spcPts val="0"/>
              </a:spcBef>
              <a:spcAft>
                <a:spcPts val="0"/>
              </a:spcAft>
              <a:buSzPts val="1200"/>
              <a:buChar char="○"/>
            </a:pPr>
            <a:r>
              <a:rPr lang="en"/>
              <a:t>Intervalo de sobrecarga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Preocupaciones y parámetros de Disponibilidad</a:t>
            </a:r>
            <a:endParaRPr/>
          </a:p>
          <a:p>
            <a:pPr indent="0" lvl="0" marL="0" rtl="0" algn="l">
              <a:spcBef>
                <a:spcPts val="0"/>
              </a:spcBef>
              <a:spcAft>
                <a:spcPts val="0"/>
              </a:spcAft>
              <a:buNone/>
            </a:pPr>
            <a:r>
              <a:t/>
            </a:r>
            <a:endParaRPr/>
          </a:p>
        </p:txBody>
      </p:sp>
      <p:sp>
        <p:nvSpPr>
          <p:cNvPr id="428" name="Google Shape;428;p5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Límite</a:t>
            </a:r>
            <a:r>
              <a:rPr lang="en"/>
              <a:t> de la probabilidad que el sistema funcionará correctamente en el tiempo t.</a:t>
            </a:r>
            <a:endParaRPr/>
          </a:p>
          <a:p>
            <a:pPr indent="-317500" lvl="1" marL="914400" rtl="0" algn="l">
              <a:spcBef>
                <a:spcPts val="0"/>
              </a:spcBef>
              <a:spcAft>
                <a:spcPts val="0"/>
              </a:spcAft>
              <a:buSzPts val="1400"/>
              <a:buChar char="○"/>
            </a:pPr>
            <a:r>
              <a:rPr lang="en"/>
              <a:t>Tiempo medio de fallo.</a:t>
            </a:r>
            <a:endParaRPr/>
          </a:p>
          <a:p>
            <a:pPr indent="-317500" lvl="1" marL="914400" rtl="0" algn="l">
              <a:spcBef>
                <a:spcPts val="0"/>
              </a:spcBef>
              <a:spcAft>
                <a:spcPts val="0"/>
              </a:spcAft>
              <a:buSzPts val="1400"/>
              <a:buChar char="○"/>
            </a:pPr>
            <a:r>
              <a:rPr lang="en"/>
              <a:t>Tiempo medio de </a:t>
            </a:r>
            <a:r>
              <a:rPr lang="en"/>
              <a:t>reparación</a:t>
            </a:r>
            <a:r>
              <a:rPr lang="en"/>
              <a:t>.</a:t>
            </a:r>
            <a:endParaRPr/>
          </a:p>
          <a:p>
            <a:pPr indent="-342900" lvl="0" marL="457200" rtl="0" algn="l">
              <a:spcBef>
                <a:spcPts val="0"/>
              </a:spcBef>
              <a:spcAft>
                <a:spcPts val="0"/>
              </a:spcAft>
              <a:buSzPts val="1800"/>
              <a:buChar char="●"/>
            </a:pPr>
            <a:r>
              <a:rPr lang="en"/>
              <a:t>Mantener el sistema operativo en el tiempo</a:t>
            </a:r>
            <a:endParaRPr/>
          </a:p>
          <a:p>
            <a:pPr indent="-342900" lvl="0" marL="457200" rtl="0" algn="l">
              <a:spcBef>
                <a:spcPts val="0"/>
              </a:spcBef>
              <a:spcAft>
                <a:spcPts val="0"/>
              </a:spcAft>
              <a:buSzPts val="1800"/>
              <a:buChar char="●"/>
            </a:pPr>
            <a:r>
              <a:rPr lang="en"/>
              <a:t>Tipos de fallos</a:t>
            </a:r>
            <a:endParaRPr/>
          </a:p>
          <a:p>
            <a:pPr indent="0" lvl="0" marL="0" rtl="0" algn="l">
              <a:spcBef>
                <a:spcPts val="16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Preocupaciones y parámetros de Disponibilidad</a:t>
            </a:r>
            <a:endParaRPr/>
          </a:p>
          <a:p>
            <a:pPr indent="0" lvl="0" marL="0" rtl="0" algn="l">
              <a:spcBef>
                <a:spcPts val="0"/>
              </a:spcBef>
              <a:spcAft>
                <a:spcPts val="0"/>
              </a:spcAft>
              <a:buNone/>
            </a:pPr>
            <a:r>
              <a:t/>
            </a:r>
            <a:endParaRPr/>
          </a:p>
        </p:txBody>
      </p:sp>
      <p:sp>
        <p:nvSpPr>
          <p:cNvPr id="434" name="Google Shape;434;p5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Preparación ante el fallo</a:t>
            </a:r>
            <a:endParaRPr/>
          </a:p>
          <a:p>
            <a:pPr indent="-317500" lvl="1" marL="914400" rtl="0" algn="l">
              <a:spcBef>
                <a:spcPts val="0"/>
              </a:spcBef>
              <a:spcAft>
                <a:spcPts val="0"/>
              </a:spcAft>
              <a:buSzPts val="1400"/>
              <a:buChar char="○"/>
            </a:pPr>
            <a:r>
              <a:rPr lang="en"/>
              <a:t>Downtime tolerado</a:t>
            </a:r>
            <a:endParaRPr/>
          </a:p>
          <a:p>
            <a:pPr indent="-317500" lvl="1" marL="914400" rtl="0" algn="l">
              <a:spcBef>
                <a:spcPts val="0"/>
              </a:spcBef>
              <a:spcAft>
                <a:spcPts val="0"/>
              </a:spcAft>
              <a:buSzPts val="1400"/>
              <a:buChar char="○"/>
            </a:pPr>
            <a:r>
              <a:rPr lang="en"/>
              <a:t>Atencion de solicitudes</a:t>
            </a:r>
            <a:endParaRPr/>
          </a:p>
          <a:p>
            <a:pPr indent="-317500" lvl="1" marL="914400" rtl="0" algn="l">
              <a:spcBef>
                <a:spcPts val="0"/>
              </a:spcBef>
              <a:spcAft>
                <a:spcPts val="0"/>
              </a:spcAft>
              <a:buSzPts val="1400"/>
              <a:buChar char="○"/>
            </a:pPr>
            <a:r>
              <a:rPr lang="en"/>
              <a:t>Despliegue</a:t>
            </a:r>
            <a:endParaRPr/>
          </a:p>
          <a:p>
            <a:pPr indent="-317500" lvl="1" marL="914400" rtl="0" algn="l">
              <a:spcBef>
                <a:spcPts val="0"/>
              </a:spcBef>
              <a:spcAft>
                <a:spcPts val="0"/>
              </a:spcAft>
              <a:buSzPts val="1400"/>
              <a:buChar char="○"/>
            </a:pPr>
            <a:r>
              <a:rPr lang="en"/>
              <a:t>Integridad de datos</a:t>
            </a:r>
            <a:endParaRPr/>
          </a:p>
          <a:p>
            <a:pPr indent="-342900" lvl="0" marL="457200" rtl="0" algn="l">
              <a:spcBef>
                <a:spcPts val="0"/>
              </a:spcBef>
              <a:spcAft>
                <a:spcPts val="0"/>
              </a:spcAft>
              <a:buSzPts val="1800"/>
              <a:buChar char="●"/>
            </a:pPr>
            <a:r>
              <a:rPr lang="en"/>
              <a:t>Detección de fallos</a:t>
            </a:r>
            <a:endParaRPr/>
          </a:p>
          <a:p>
            <a:pPr indent="-317500" lvl="1" marL="914400" rtl="0" algn="l">
              <a:spcBef>
                <a:spcPts val="0"/>
              </a:spcBef>
              <a:spcAft>
                <a:spcPts val="0"/>
              </a:spcAft>
              <a:buSzPts val="1400"/>
              <a:buChar char="○"/>
            </a:pPr>
            <a:r>
              <a:rPr lang="en"/>
              <a:t>Monitoreo</a:t>
            </a:r>
            <a:endParaRPr/>
          </a:p>
          <a:p>
            <a:pPr indent="-317500" lvl="1" marL="914400" rtl="0" algn="l">
              <a:spcBef>
                <a:spcPts val="0"/>
              </a:spcBef>
              <a:spcAft>
                <a:spcPts val="0"/>
              </a:spcAft>
              <a:buSzPts val="1400"/>
              <a:buChar char="○"/>
            </a:pPr>
            <a:r>
              <a:rPr lang="en"/>
              <a:t>Notificaciones</a:t>
            </a:r>
            <a:endParaRPr/>
          </a:p>
          <a:p>
            <a:pPr indent="-342900" lvl="0" marL="457200" rtl="0" algn="l">
              <a:spcBef>
                <a:spcPts val="0"/>
              </a:spcBef>
              <a:spcAft>
                <a:spcPts val="0"/>
              </a:spcAft>
              <a:buSzPts val="1800"/>
              <a:buChar char="●"/>
            </a:pPr>
            <a:r>
              <a:rPr lang="en"/>
              <a:t>Recuperación ante fallos.</a:t>
            </a:r>
            <a:endParaRPr/>
          </a:p>
          <a:p>
            <a:pPr indent="-317500" lvl="1" marL="914400" rtl="0" algn="l">
              <a:spcBef>
                <a:spcPts val="0"/>
              </a:spcBef>
              <a:spcAft>
                <a:spcPts val="0"/>
              </a:spcAft>
              <a:buSzPts val="1400"/>
              <a:buChar char="○"/>
            </a:pPr>
            <a:r>
              <a:rPr lang="en"/>
              <a:t>Tiempo de restauración</a:t>
            </a:r>
            <a:endParaRPr/>
          </a:p>
          <a:p>
            <a:pPr indent="-317500" lvl="1" marL="914400" rtl="0" algn="l">
              <a:spcBef>
                <a:spcPts val="0"/>
              </a:spcBef>
              <a:spcAft>
                <a:spcPts val="0"/>
              </a:spcAft>
              <a:buSzPts val="1400"/>
              <a:buChar char="○"/>
            </a:pPr>
            <a:r>
              <a:rPr lang="en"/>
              <a:t>Criticidad</a:t>
            </a:r>
            <a:endParaRPr/>
          </a:p>
          <a:p>
            <a:pPr indent="-317500" lvl="1" marL="914400" rtl="0" algn="l">
              <a:spcBef>
                <a:spcPts val="0"/>
              </a:spcBef>
              <a:spcAft>
                <a:spcPts val="0"/>
              </a:spcAft>
              <a:buSzPts val="1400"/>
              <a:buChar char="○"/>
            </a:pPr>
            <a:r>
              <a:rPr lang="en"/>
              <a:t>Transparencia a los clientes</a:t>
            </a:r>
            <a:endParaRPr/>
          </a:p>
          <a:p>
            <a:pPr indent="-317500" lvl="1" marL="914400" rtl="0" algn="l">
              <a:spcBef>
                <a:spcPts val="0"/>
              </a:spcBef>
              <a:spcAft>
                <a:spcPts val="0"/>
              </a:spcAft>
              <a:buSzPts val="1400"/>
              <a:buChar char="○"/>
            </a:pPr>
            <a:r>
              <a:rPr lang="en"/>
              <a:t>Integridad de datos</a:t>
            </a:r>
            <a:endParaRPr/>
          </a:p>
          <a:p>
            <a:pPr indent="0" lvl="0" marL="0" rtl="0" algn="l">
              <a:spcBef>
                <a:spcPts val="160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Preocupaciones y parámetros de Seguridad</a:t>
            </a:r>
            <a:endParaRPr/>
          </a:p>
          <a:p>
            <a:pPr indent="0" lvl="0" marL="0" rtl="0" algn="l">
              <a:spcBef>
                <a:spcPts val="0"/>
              </a:spcBef>
              <a:spcAft>
                <a:spcPts val="0"/>
              </a:spcAft>
              <a:buNone/>
            </a:pPr>
            <a:r>
              <a:t/>
            </a:r>
            <a:endParaRPr/>
          </a:p>
        </p:txBody>
      </p:sp>
      <p:sp>
        <p:nvSpPr>
          <p:cNvPr id="440" name="Google Shape;440;p5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Estar libre de daños</a:t>
            </a:r>
            <a:endParaRPr/>
          </a:p>
          <a:p>
            <a:pPr indent="-342900" lvl="0" marL="457200" rtl="0" algn="l">
              <a:spcBef>
                <a:spcPts val="0"/>
              </a:spcBef>
              <a:spcAft>
                <a:spcPts val="0"/>
              </a:spcAft>
              <a:buSzPts val="1800"/>
              <a:buChar char="●"/>
            </a:pPr>
            <a:r>
              <a:rPr lang="en"/>
              <a:t>Protección de los datos</a:t>
            </a:r>
            <a:endParaRPr/>
          </a:p>
          <a:p>
            <a:pPr indent="-342900" lvl="0" marL="457200" rtl="0" algn="l">
              <a:spcBef>
                <a:spcPts val="0"/>
              </a:spcBef>
              <a:spcAft>
                <a:spcPts val="0"/>
              </a:spcAft>
              <a:buSzPts val="1800"/>
              <a:buChar char="●"/>
            </a:pPr>
            <a:r>
              <a:rPr lang="en"/>
              <a:t>Protección de los sistemas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Los intereses de seguridad para un entorno </a:t>
            </a:r>
            <a:r>
              <a:rPr lang="en"/>
              <a:t>específico</a:t>
            </a:r>
            <a:r>
              <a:rPr lang="en"/>
              <a:t> se pueden categorizar en:</a:t>
            </a:r>
            <a:endParaRPr/>
          </a:p>
          <a:p>
            <a:pPr indent="-317500" lvl="1" marL="914400" rtl="0" algn="l">
              <a:spcBef>
                <a:spcPts val="0"/>
              </a:spcBef>
              <a:spcAft>
                <a:spcPts val="0"/>
              </a:spcAft>
              <a:buSzPts val="1400"/>
              <a:buChar char="○"/>
            </a:pPr>
            <a:r>
              <a:rPr lang="en"/>
              <a:t>Confidencialidad: Protección contra divulgación no autorizada.</a:t>
            </a:r>
            <a:endParaRPr/>
          </a:p>
          <a:p>
            <a:pPr indent="-317500" lvl="1" marL="914400" rtl="0" algn="l">
              <a:spcBef>
                <a:spcPts val="0"/>
              </a:spcBef>
              <a:spcAft>
                <a:spcPts val="0"/>
              </a:spcAft>
              <a:buSzPts val="1400"/>
              <a:buChar char="○"/>
            </a:pPr>
            <a:r>
              <a:rPr lang="en"/>
              <a:t>Integridad: Protección contra modificaciones no autorizadas.</a:t>
            </a:r>
            <a:endParaRPr/>
          </a:p>
          <a:p>
            <a:pPr indent="-317500" lvl="1" marL="914400" rtl="0" algn="l">
              <a:spcBef>
                <a:spcPts val="0"/>
              </a:spcBef>
              <a:spcAft>
                <a:spcPts val="0"/>
              </a:spcAft>
              <a:buSzPts val="1400"/>
              <a:buChar char="○"/>
            </a:pPr>
            <a:r>
              <a:rPr lang="en"/>
              <a:t>Disponibilidad: Protección contra la negación del servicio.</a:t>
            </a:r>
            <a:endParaRPr/>
          </a:p>
          <a:p>
            <a:pPr indent="0" lvl="0" marL="0" rtl="0" algn="l">
              <a:spcBef>
                <a:spcPts val="16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Preocupaciones y parámetros de Seguridad</a:t>
            </a:r>
            <a:endParaRPr/>
          </a:p>
          <a:p>
            <a:pPr indent="0" lvl="0" marL="0" rtl="0" algn="l">
              <a:spcBef>
                <a:spcPts val="0"/>
              </a:spcBef>
              <a:spcAft>
                <a:spcPts val="0"/>
              </a:spcAft>
              <a:buNone/>
            </a:pPr>
            <a:r>
              <a:t/>
            </a:r>
            <a:endParaRPr/>
          </a:p>
        </p:txBody>
      </p:sp>
      <p:sp>
        <p:nvSpPr>
          <p:cNvPr id="446" name="Google Shape;446;p5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Confidencialidad</a:t>
            </a:r>
            <a:endParaRPr/>
          </a:p>
          <a:p>
            <a:pPr indent="-317500" lvl="1" marL="914400" rtl="0" algn="l">
              <a:spcBef>
                <a:spcPts val="0"/>
              </a:spcBef>
              <a:spcAft>
                <a:spcPts val="0"/>
              </a:spcAft>
              <a:buSzPts val="1400"/>
              <a:buChar char="○"/>
            </a:pPr>
            <a:r>
              <a:rPr lang="en"/>
              <a:t>Política</a:t>
            </a:r>
            <a:r>
              <a:rPr lang="en"/>
              <a:t> de seguridad (Datos a proteger, roles, actores)</a:t>
            </a:r>
            <a:endParaRPr/>
          </a:p>
          <a:p>
            <a:pPr indent="-317500" lvl="1" marL="914400" rtl="0" algn="l">
              <a:spcBef>
                <a:spcPts val="0"/>
              </a:spcBef>
              <a:spcAft>
                <a:spcPts val="0"/>
              </a:spcAft>
              <a:buSzPts val="1400"/>
              <a:buChar char="○"/>
            </a:pPr>
            <a:r>
              <a:rPr lang="en"/>
              <a:t>Interfaces</a:t>
            </a:r>
            <a:endParaRPr/>
          </a:p>
          <a:p>
            <a:pPr indent="-317500" lvl="1" marL="914400" rtl="0" algn="l">
              <a:spcBef>
                <a:spcPts val="0"/>
              </a:spcBef>
              <a:spcAft>
                <a:spcPts val="0"/>
              </a:spcAft>
              <a:buSzPts val="1400"/>
              <a:buChar char="○"/>
            </a:pPr>
            <a:r>
              <a:rPr lang="en"/>
              <a:t>Tiempo de protección</a:t>
            </a:r>
            <a:endParaRPr/>
          </a:p>
          <a:p>
            <a:pPr indent="-317500" lvl="1" marL="914400" rtl="0" algn="l">
              <a:spcBef>
                <a:spcPts val="0"/>
              </a:spcBef>
              <a:spcAft>
                <a:spcPts val="0"/>
              </a:spcAft>
              <a:buSzPts val="1400"/>
              <a:buChar char="○"/>
            </a:pPr>
            <a:r>
              <a:rPr lang="en"/>
              <a:t>Tiempo de detección del fallo de seguridad.</a:t>
            </a:r>
            <a:endParaRPr/>
          </a:p>
          <a:p>
            <a:pPr indent="-342900" lvl="0" marL="457200" rtl="0" algn="l">
              <a:spcBef>
                <a:spcPts val="0"/>
              </a:spcBef>
              <a:spcAft>
                <a:spcPts val="0"/>
              </a:spcAft>
              <a:buSzPts val="1800"/>
              <a:buChar char="●"/>
            </a:pPr>
            <a:r>
              <a:rPr lang="en"/>
              <a:t>Integridad</a:t>
            </a:r>
            <a:endParaRPr/>
          </a:p>
          <a:p>
            <a:pPr indent="-317500" lvl="1" marL="914400" rtl="0" algn="l">
              <a:spcBef>
                <a:spcPts val="0"/>
              </a:spcBef>
              <a:spcAft>
                <a:spcPts val="0"/>
              </a:spcAft>
              <a:buSzPts val="1400"/>
              <a:buChar char="○"/>
            </a:pPr>
            <a:r>
              <a:rPr lang="en"/>
              <a:t>Política</a:t>
            </a:r>
            <a:r>
              <a:rPr lang="en"/>
              <a:t> de seguridad</a:t>
            </a:r>
            <a:endParaRPr/>
          </a:p>
          <a:p>
            <a:pPr indent="-317500" lvl="1" marL="914400" rtl="0" algn="l">
              <a:spcBef>
                <a:spcPts val="0"/>
              </a:spcBef>
              <a:spcAft>
                <a:spcPts val="0"/>
              </a:spcAft>
              <a:buSzPts val="1400"/>
              <a:buChar char="○"/>
            </a:pPr>
            <a:r>
              <a:rPr lang="en"/>
              <a:t>Acceso a entorno</a:t>
            </a:r>
            <a:endParaRPr/>
          </a:p>
          <a:p>
            <a:pPr indent="-317500" lvl="1" marL="914400" rtl="0" algn="l">
              <a:spcBef>
                <a:spcPts val="0"/>
              </a:spcBef>
              <a:spcAft>
                <a:spcPts val="0"/>
              </a:spcAft>
              <a:buSzPts val="1400"/>
              <a:buChar char="○"/>
            </a:pPr>
            <a:r>
              <a:rPr lang="en"/>
              <a:t>Tiempo que toma un ataque de modificación de datos sin autorización.</a:t>
            </a:r>
            <a:endParaRPr/>
          </a:p>
          <a:p>
            <a:pPr indent="-342900" lvl="0" marL="457200" rtl="0" algn="l">
              <a:spcBef>
                <a:spcPts val="0"/>
              </a:spcBef>
              <a:spcAft>
                <a:spcPts val="0"/>
              </a:spcAft>
              <a:buSzPts val="1800"/>
              <a:buChar char="●"/>
            </a:pPr>
            <a:r>
              <a:rPr lang="en"/>
              <a:t>Disponibilidad</a:t>
            </a:r>
            <a:endParaRPr/>
          </a:p>
          <a:p>
            <a:pPr indent="-317500" lvl="1" marL="914400" rtl="0" algn="l">
              <a:spcBef>
                <a:spcPts val="0"/>
              </a:spcBef>
              <a:spcAft>
                <a:spcPts val="0"/>
              </a:spcAft>
              <a:buSzPts val="1400"/>
              <a:buChar char="○"/>
            </a:pPr>
            <a:r>
              <a:rPr lang="en"/>
              <a:t>Intereses de la disponibilidad.</a:t>
            </a:r>
            <a:endParaRPr/>
          </a:p>
          <a:p>
            <a:pPr indent="0" lvl="0" marL="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Preocupaciones y parámetros de Mantenibilidad</a:t>
            </a:r>
            <a:endParaRPr/>
          </a:p>
          <a:p>
            <a:pPr indent="0" lvl="0" marL="0" rtl="0" algn="l">
              <a:spcBef>
                <a:spcPts val="0"/>
              </a:spcBef>
              <a:spcAft>
                <a:spcPts val="0"/>
              </a:spcAft>
              <a:buNone/>
            </a:pPr>
            <a:r>
              <a:t/>
            </a:r>
            <a:endParaRPr/>
          </a:p>
        </p:txBody>
      </p:sp>
      <p:sp>
        <p:nvSpPr>
          <p:cNvPr id="452" name="Google Shape;452;p5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Mantenibilidad</a:t>
            </a:r>
            <a:endParaRPr/>
          </a:p>
          <a:p>
            <a:pPr indent="-342900" lvl="0" marL="457200" rtl="0" algn="l">
              <a:spcBef>
                <a:spcPts val="0"/>
              </a:spcBef>
              <a:spcAft>
                <a:spcPts val="0"/>
              </a:spcAft>
              <a:buSzPts val="1800"/>
              <a:buChar char="●"/>
            </a:pPr>
            <a:r>
              <a:rPr lang="en"/>
              <a:t>Flexibilidad</a:t>
            </a:r>
            <a:endParaRPr/>
          </a:p>
          <a:p>
            <a:pPr indent="-342900" lvl="0" marL="457200" rtl="0" algn="l">
              <a:spcBef>
                <a:spcPts val="0"/>
              </a:spcBef>
              <a:spcAft>
                <a:spcPts val="0"/>
              </a:spcAft>
              <a:buSzPts val="1800"/>
              <a:buChar char="●"/>
            </a:pPr>
            <a:r>
              <a:rPr lang="en"/>
              <a:t>Extensibilidad</a:t>
            </a:r>
            <a:endParaRPr/>
          </a:p>
          <a:p>
            <a:pPr indent="-342900" lvl="0" marL="457200" rtl="0" algn="l">
              <a:spcBef>
                <a:spcPts val="0"/>
              </a:spcBef>
              <a:spcAft>
                <a:spcPts val="0"/>
              </a:spcAft>
              <a:buSzPts val="1800"/>
              <a:buChar char="●"/>
            </a:pPr>
            <a:r>
              <a:rPr lang="en"/>
              <a:t>Los intereses que pueden afectar a la mantenibilidad o modificabilidad son:</a:t>
            </a:r>
            <a:endParaRPr/>
          </a:p>
          <a:p>
            <a:pPr indent="-317500" lvl="1" marL="914400" rtl="0" algn="l">
              <a:spcBef>
                <a:spcPts val="0"/>
              </a:spcBef>
              <a:spcAft>
                <a:spcPts val="0"/>
              </a:spcAft>
              <a:buSzPts val="1400"/>
              <a:buChar char="○"/>
            </a:pPr>
            <a:r>
              <a:rPr lang="en"/>
              <a:t>Extensibilidad: Adicionar/mejorar/reparar funcionalidades</a:t>
            </a:r>
            <a:endParaRPr/>
          </a:p>
          <a:p>
            <a:pPr indent="-317500" lvl="1" marL="914400" rtl="0" algn="l">
              <a:spcBef>
                <a:spcPts val="0"/>
              </a:spcBef>
              <a:spcAft>
                <a:spcPts val="0"/>
              </a:spcAft>
              <a:buSzPts val="1400"/>
              <a:buChar char="○"/>
            </a:pPr>
            <a:r>
              <a:rPr lang="en"/>
              <a:t>Simplificación: Simplificar/Optimizar funcionalidades</a:t>
            </a:r>
            <a:endParaRPr/>
          </a:p>
          <a:p>
            <a:pPr indent="-317500" lvl="1" marL="914400" rtl="0" algn="l">
              <a:spcBef>
                <a:spcPts val="0"/>
              </a:spcBef>
              <a:spcAft>
                <a:spcPts val="0"/>
              </a:spcAft>
              <a:buSzPts val="1400"/>
              <a:buChar char="○"/>
            </a:pPr>
            <a:r>
              <a:rPr lang="en"/>
              <a:t>Reestructuración: Modularizar/Crear componentes reutilizables/Refactorizar.</a:t>
            </a:r>
            <a:endParaRPr/>
          </a:p>
          <a:p>
            <a:pPr indent="-317500" lvl="1" marL="914400" rtl="0" algn="l">
              <a:spcBef>
                <a:spcPts val="0"/>
              </a:spcBef>
              <a:spcAft>
                <a:spcPts val="0"/>
              </a:spcAft>
              <a:buSzPts val="1400"/>
              <a:buChar char="○"/>
            </a:pPr>
            <a:r>
              <a:rPr lang="en"/>
              <a:t>Tiempo de despliegue: Tiempo tomado desde especificar el requerimiento y ponerlo disponible.</a:t>
            </a:r>
            <a:endParaRPr/>
          </a:p>
          <a:p>
            <a:pPr indent="-317500" lvl="1" marL="914400" rtl="0" algn="l">
              <a:spcBef>
                <a:spcPts val="0"/>
              </a:spcBef>
              <a:spcAft>
                <a:spcPts val="0"/>
              </a:spcAft>
              <a:buSzPts val="1400"/>
              <a:buChar char="○"/>
            </a:pPr>
            <a:r>
              <a:rPr lang="en"/>
              <a:t>Escalabilidad funcional: Crecimiento en usuarios, disponibilidad.</a:t>
            </a:r>
            <a:endParaRPr/>
          </a:p>
          <a:p>
            <a:pPr indent="-317500" lvl="1" marL="914400" rtl="0" algn="l">
              <a:spcBef>
                <a:spcPts val="0"/>
              </a:spcBef>
              <a:spcAft>
                <a:spcPts val="0"/>
              </a:spcAft>
              <a:buSzPts val="1400"/>
              <a:buChar char="○"/>
            </a:pPr>
            <a:r>
              <a:rPr lang="en"/>
              <a:t>Flexibilidad Funcional: Llevar funcionalidades a nuevos usos.</a:t>
            </a:r>
            <a:endParaRPr/>
          </a:p>
          <a:p>
            <a:pPr indent="0" lvl="0" marL="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Preocupaciones y parámetros de Mantenibilidad</a:t>
            </a:r>
            <a:endParaRPr/>
          </a:p>
          <a:p>
            <a:pPr indent="0" lvl="0" marL="0" rtl="0" algn="l">
              <a:spcBef>
                <a:spcPts val="0"/>
              </a:spcBef>
              <a:spcAft>
                <a:spcPts val="0"/>
              </a:spcAft>
              <a:buNone/>
            </a:pPr>
            <a:r>
              <a:t/>
            </a:r>
            <a:endParaRPr/>
          </a:p>
        </p:txBody>
      </p:sp>
      <p:sp>
        <p:nvSpPr>
          <p:cNvPr id="458" name="Google Shape;458;p5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Factores a analizar al momento de diseñar para Mantenibilidad</a:t>
            </a:r>
            <a:endParaRPr/>
          </a:p>
          <a:p>
            <a:pPr indent="-317500" lvl="1" marL="914400" rtl="0" algn="l">
              <a:spcBef>
                <a:spcPts val="0"/>
              </a:spcBef>
              <a:spcAft>
                <a:spcPts val="0"/>
              </a:spcAft>
              <a:buSzPts val="1400"/>
              <a:buChar char="○"/>
            </a:pPr>
            <a:r>
              <a:rPr lang="en"/>
              <a:t>Complejidad de los componentes</a:t>
            </a:r>
            <a:endParaRPr/>
          </a:p>
          <a:p>
            <a:pPr indent="-317500" lvl="2" marL="1371600" rtl="0" algn="l">
              <a:spcBef>
                <a:spcPts val="0"/>
              </a:spcBef>
              <a:spcAft>
                <a:spcPts val="0"/>
              </a:spcAft>
              <a:buSzPts val="1400"/>
              <a:buChar char="■"/>
            </a:pPr>
            <a:r>
              <a:rPr lang="en"/>
              <a:t>Entre </a:t>
            </a:r>
            <a:r>
              <a:rPr lang="en"/>
              <a:t>más</a:t>
            </a:r>
            <a:r>
              <a:rPr lang="en"/>
              <a:t> complejos los componentes, </a:t>
            </a:r>
            <a:r>
              <a:rPr lang="en"/>
              <a:t>más</a:t>
            </a:r>
            <a:r>
              <a:rPr lang="en"/>
              <a:t> </a:t>
            </a:r>
            <a:r>
              <a:rPr lang="en"/>
              <a:t>difíciles</a:t>
            </a:r>
            <a:r>
              <a:rPr lang="en"/>
              <a:t> de cambiar.</a:t>
            </a:r>
            <a:endParaRPr/>
          </a:p>
          <a:p>
            <a:pPr indent="-317500" lvl="1" marL="914400" rtl="0" algn="l">
              <a:spcBef>
                <a:spcPts val="0"/>
              </a:spcBef>
              <a:spcAft>
                <a:spcPts val="0"/>
              </a:spcAft>
              <a:buSzPts val="1400"/>
              <a:buChar char="○"/>
            </a:pPr>
            <a:r>
              <a:rPr lang="en"/>
              <a:t>Tamaño de los componentes</a:t>
            </a:r>
            <a:endParaRPr/>
          </a:p>
          <a:p>
            <a:pPr indent="-317500" lvl="2" marL="1371600" rtl="0" algn="l">
              <a:spcBef>
                <a:spcPts val="0"/>
              </a:spcBef>
              <a:spcAft>
                <a:spcPts val="0"/>
              </a:spcAft>
              <a:buSzPts val="1400"/>
              <a:buChar char="■"/>
            </a:pPr>
            <a:r>
              <a:rPr lang="en"/>
              <a:t>Los componentes </a:t>
            </a:r>
            <a:r>
              <a:rPr lang="en"/>
              <a:t>más</a:t>
            </a:r>
            <a:r>
              <a:rPr lang="en"/>
              <a:t> pequeños son generalmente más </a:t>
            </a:r>
            <a:r>
              <a:rPr lang="en"/>
              <a:t>fáciles</a:t>
            </a:r>
            <a:r>
              <a:rPr lang="en"/>
              <a:t> de modificar.</a:t>
            </a:r>
            <a:endParaRPr/>
          </a:p>
          <a:p>
            <a:pPr indent="-317500" lvl="1" marL="914400" rtl="0" algn="l">
              <a:spcBef>
                <a:spcPts val="0"/>
              </a:spcBef>
              <a:spcAft>
                <a:spcPts val="0"/>
              </a:spcAft>
              <a:buSzPts val="1400"/>
              <a:buChar char="○"/>
            </a:pPr>
            <a:r>
              <a:rPr lang="en"/>
              <a:t>Reutilización de los componentes</a:t>
            </a:r>
            <a:endParaRPr/>
          </a:p>
          <a:p>
            <a:pPr indent="-317500" lvl="2" marL="1371600" rtl="0" algn="l">
              <a:spcBef>
                <a:spcPts val="0"/>
              </a:spcBef>
              <a:spcAft>
                <a:spcPts val="0"/>
              </a:spcAft>
              <a:buSzPts val="1400"/>
              <a:buChar char="■"/>
            </a:pPr>
            <a:r>
              <a:rPr lang="en"/>
              <a:t>No buscar realizar el mismo </a:t>
            </a:r>
            <a:r>
              <a:rPr lang="en"/>
              <a:t>cambio</a:t>
            </a:r>
            <a:r>
              <a:rPr lang="en"/>
              <a:t> varias veces.</a:t>
            </a:r>
            <a:endParaRPr/>
          </a:p>
          <a:p>
            <a:pPr indent="-317500" lvl="1" marL="914400" rtl="0" algn="l">
              <a:spcBef>
                <a:spcPts val="0"/>
              </a:spcBef>
              <a:spcAft>
                <a:spcPts val="0"/>
              </a:spcAft>
              <a:buSzPts val="1400"/>
              <a:buChar char="○"/>
            </a:pPr>
            <a:r>
              <a:rPr lang="en"/>
              <a:t>Alcance de la modificación</a:t>
            </a:r>
            <a:endParaRPr/>
          </a:p>
          <a:p>
            <a:pPr indent="-317500" lvl="2" marL="1371600" rtl="0" algn="l">
              <a:spcBef>
                <a:spcPts val="0"/>
              </a:spcBef>
              <a:spcAft>
                <a:spcPts val="0"/>
              </a:spcAft>
              <a:buSzPts val="1400"/>
              <a:buChar char="■"/>
            </a:pPr>
            <a:r>
              <a:rPr lang="en"/>
              <a:t>Modificaciones a nivel </a:t>
            </a:r>
            <a:r>
              <a:rPr lang="en"/>
              <a:t>arquitectónico</a:t>
            </a:r>
            <a:r>
              <a:rPr lang="en"/>
              <a:t>, son </a:t>
            </a:r>
            <a:r>
              <a:rPr lang="en"/>
              <a:t>más</a:t>
            </a:r>
            <a:r>
              <a:rPr lang="en"/>
              <a:t> </a:t>
            </a:r>
            <a:r>
              <a:rPr lang="en"/>
              <a:t>difíciles</a:t>
            </a:r>
            <a:r>
              <a:rPr lang="en"/>
              <a:t> e impactantes.</a:t>
            </a:r>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Principios</a:t>
            </a:r>
            <a:endParaRPr/>
          </a:p>
        </p:txBody>
      </p:sp>
      <p:sp>
        <p:nvSpPr>
          <p:cNvPr id="464" name="Google Shape;464;p59"/>
          <p:cNvSpPr txBox="1"/>
          <p:nvPr/>
        </p:nvSpPr>
        <p:spPr>
          <a:xfrm>
            <a:off x="831500" y="3267125"/>
            <a:ext cx="42384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939"/>
                </a:solidFill>
                <a:latin typeface="Roboto"/>
                <a:ea typeface="Roboto"/>
                <a:cs typeface="Roboto"/>
                <a:sym typeface="Roboto"/>
              </a:rPr>
              <a:t>Lo que la empresa quiere adoptar!</a:t>
            </a:r>
            <a:endParaRPr>
              <a:solidFill>
                <a:srgbClr val="FF7939"/>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No seas desarrollador de StackOverflow</a:t>
            </a:r>
            <a:endParaRPr/>
          </a:p>
        </p:txBody>
      </p:sp>
      <p:sp>
        <p:nvSpPr>
          <p:cNvPr id="470" name="Google Shape;470;p6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5 libros que debes leer</a:t>
            </a:r>
            <a:endParaRPr/>
          </a:p>
          <a:p>
            <a:pPr indent="-342900" lvl="0" marL="457200" rtl="0" algn="l">
              <a:lnSpc>
                <a:spcPct val="115000"/>
              </a:lnSpc>
              <a:spcBef>
                <a:spcPts val="1600"/>
              </a:spcBef>
              <a:spcAft>
                <a:spcPts val="0"/>
              </a:spcAft>
              <a:buSzPts val="1800"/>
              <a:buChar char="●"/>
            </a:pPr>
            <a:r>
              <a:rPr lang="en"/>
              <a:t>Code Complete</a:t>
            </a:r>
            <a:endParaRPr/>
          </a:p>
          <a:p>
            <a:pPr indent="-342900" lvl="0" marL="457200" rtl="0" algn="l">
              <a:lnSpc>
                <a:spcPct val="115000"/>
              </a:lnSpc>
              <a:spcBef>
                <a:spcPts val="0"/>
              </a:spcBef>
              <a:spcAft>
                <a:spcPts val="0"/>
              </a:spcAft>
              <a:buSzPts val="1800"/>
              <a:buChar char="●"/>
            </a:pPr>
            <a:r>
              <a:rPr lang="en"/>
              <a:t>Clean Code</a:t>
            </a:r>
            <a:endParaRPr/>
          </a:p>
          <a:p>
            <a:pPr indent="-342900" lvl="0" marL="457200" rtl="0" algn="l">
              <a:lnSpc>
                <a:spcPct val="115000"/>
              </a:lnSpc>
              <a:spcBef>
                <a:spcPts val="0"/>
              </a:spcBef>
              <a:spcAft>
                <a:spcPts val="0"/>
              </a:spcAft>
              <a:buSzPts val="1800"/>
              <a:buChar char="●"/>
            </a:pPr>
            <a:r>
              <a:rPr lang="en"/>
              <a:t>Design Patterns: Elements of SW Reusable OO Software</a:t>
            </a:r>
            <a:endParaRPr/>
          </a:p>
          <a:p>
            <a:pPr indent="-342900" lvl="0" marL="457200" rtl="0" algn="l">
              <a:lnSpc>
                <a:spcPct val="115000"/>
              </a:lnSpc>
              <a:spcBef>
                <a:spcPts val="0"/>
              </a:spcBef>
              <a:spcAft>
                <a:spcPts val="0"/>
              </a:spcAft>
              <a:buSzPts val="1800"/>
              <a:buChar char="●"/>
            </a:pPr>
            <a:r>
              <a:rPr lang="en"/>
              <a:t>Domain Driven Design (3 veces)</a:t>
            </a:r>
            <a:endParaRPr/>
          </a:p>
          <a:p>
            <a:pPr indent="-342900" lvl="0" marL="457200" rtl="0" algn="l">
              <a:lnSpc>
                <a:spcPct val="115000"/>
              </a:lnSpc>
              <a:spcBef>
                <a:spcPts val="0"/>
              </a:spcBef>
              <a:spcAft>
                <a:spcPts val="0"/>
              </a:spcAft>
              <a:buSzPts val="1800"/>
              <a:buChar char="●"/>
            </a:pPr>
            <a:r>
              <a:rPr lang="en"/>
              <a:t>Patterns of Enterprise Application Architecture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Programar es un acto de DISEÑO</a:t>
            </a:r>
            <a:endParaRPr/>
          </a:p>
        </p:txBody>
      </p:sp>
      <p:pic>
        <p:nvPicPr>
          <p:cNvPr id="476" name="Google Shape;476;p61"/>
          <p:cNvPicPr preferRelativeResize="0"/>
          <p:nvPr/>
        </p:nvPicPr>
        <p:blipFill rotWithShape="1">
          <a:blip r:embed="rId3">
            <a:alphaModFix/>
          </a:blip>
          <a:srcRect b="0" l="0" r="0" t="0"/>
          <a:stretch/>
        </p:blipFill>
        <p:spPr>
          <a:xfrm>
            <a:off x="454125" y="1160998"/>
            <a:ext cx="4339539" cy="3416400"/>
          </a:xfrm>
          <a:prstGeom prst="rect">
            <a:avLst/>
          </a:prstGeom>
          <a:noFill/>
          <a:ln>
            <a:noFill/>
          </a:ln>
        </p:spPr>
      </p:pic>
      <p:sp>
        <p:nvSpPr>
          <p:cNvPr id="477" name="Google Shape;477;p6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No un acto de </a:t>
            </a:r>
            <a:r>
              <a:rPr b="1" lang="en"/>
              <a:t>CONSTRUCCIÓN</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113" name="Google Shape;113;p17"/>
          <p:cNvSpPr/>
          <p:nvPr/>
        </p:nvSpPr>
        <p:spPr>
          <a:xfrm>
            <a:off x="629075" y="13321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Sistema</a:t>
            </a:r>
            <a:endParaRPr>
              <a:solidFill>
                <a:srgbClr val="FFFFFF"/>
              </a:solidFill>
            </a:endParaRPr>
          </a:p>
        </p:txBody>
      </p:sp>
      <p:sp>
        <p:nvSpPr>
          <p:cNvPr id="114" name="Google Shape;114;p17"/>
          <p:cNvSpPr/>
          <p:nvPr/>
        </p:nvSpPr>
        <p:spPr>
          <a:xfrm>
            <a:off x="629075" y="2186850"/>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Subsistema</a:t>
            </a:r>
            <a:endParaRPr>
              <a:solidFill>
                <a:srgbClr val="FFFFFF"/>
              </a:solidFill>
            </a:endParaRPr>
          </a:p>
        </p:txBody>
      </p:sp>
      <p:cxnSp>
        <p:nvCxnSpPr>
          <p:cNvPr id="115" name="Google Shape;115;p17"/>
          <p:cNvCxnSpPr>
            <a:stCxn id="113" idx="2"/>
            <a:endCxn id="114" idx="0"/>
          </p:cNvCxnSpPr>
          <p:nvPr/>
        </p:nvCxnSpPr>
        <p:spPr>
          <a:xfrm>
            <a:off x="1931525" y="1902125"/>
            <a:ext cx="0" cy="284700"/>
          </a:xfrm>
          <a:prstGeom prst="straightConnector1">
            <a:avLst/>
          </a:prstGeom>
          <a:noFill/>
          <a:ln cap="flat" cmpd="sng" w="9525">
            <a:solidFill>
              <a:schemeClr val="dk2"/>
            </a:solidFill>
            <a:prstDash val="solid"/>
            <a:round/>
            <a:headEnd len="med" w="med" type="none"/>
            <a:tailEnd len="med" w="med" type="triangle"/>
          </a:ln>
        </p:spPr>
      </p:cxnSp>
      <p:sp>
        <p:nvSpPr>
          <p:cNvPr id="116" name="Google Shape;116;p17"/>
          <p:cNvSpPr/>
          <p:nvPr/>
        </p:nvSpPr>
        <p:spPr>
          <a:xfrm>
            <a:off x="629075" y="304157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Módulo</a:t>
            </a:r>
            <a:endParaRPr>
              <a:solidFill>
                <a:srgbClr val="FFFFFF"/>
              </a:solidFill>
            </a:endParaRPr>
          </a:p>
        </p:txBody>
      </p:sp>
      <p:sp>
        <p:nvSpPr>
          <p:cNvPr id="117" name="Google Shape;117;p17"/>
          <p:cNvSpPr/>
          <p:nvPr/>
        </p:nvSpPr>
        <p:spPr>
          <a:xfrm>
            <a:off x="629075" y="3860800"/>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Componente</a:t>
            </a:r>
            <a:endParaRPr>
              <a:solidFill>
                <a:srgbClr val="FFFFFF"/>
              </a:solidFill>
            </a:endParaRPr>
          </a:p>
        </p:txBody>
      </p:sp>
      <p:cxnSp>
        <p:nvCxnSpPr>
          <p:cNvPr id="118" name="Google Shape;118;p17"/>
          <p:cNvCxnSpPr>
            <a:stCxn id="114" idx="2"/>
            <a:endCxn id="116" idx="0"/>
          </p:cNvCxnSpPr>
          <p:nvPr/>
        </p:nvCxnSpPr>
        <p:spPr>
          <a:xfrm>
            <a:off x="1931525" y="2756850"/>
            <a:ext cx="0" cy="284700"/>
          </a:xfrm>
          <a:prstGeom prst="straightConnector1">
            <a:avLst/>
          </a:prstGeom>
          <a:noFill/>
          <a:ln cap="flat" cmpd="sng" w="9525">
            <a:solidFill>
              <a:schemeClr val="dk2"/>
            </a:solidFill>
            <a:prstDash val="solid"/>
            <a:round/>
            <a:headEnd len="med" w="med" type="none"/>
            <a:tailEnd len="med" w="med" type="triangle"/>
          </a:ln>
        </p:spPr>
      </p:cxnSp>
      <p:cxnSp>
        <p:nvCxnSpPr>
          <p:cNvPr id="119" name="Google Shape;119;p17"/>
          <p:cNvCxnSpPr>
            <a:stCxn id="116" idx="2"/>
            <a:endCxn id="117" idx="0"/>
          </p:cNvCxnSpPr>
          <p:nvPr/>
        </p:nvCxnSpPr>
        <p:spPr>
          <a:xfrm>
            <a:off x="1931525" y="3611575"/>
            <a:ext cx="0" cy="24930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17"/>
          <p:cNvSpPr/>
          <p:nvPr/>
        </p:nvSpPr>
        <p:spPr>
          <a:xfrm>
            <a:off x="4111800" y="2814300"/>
            <a:ext cx="18606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Objetos</a:t>
            </a:r>
            <a:endParaRPr>
              <a:solidFill>
                <a:srgbClr val="FFFFFF"/>
              </a:solidFill>
            </a:endParaRPr>
          </a:p>
        </p:txBody>
      </p:sp>
      <p:sp>
        <p:nvSpPr>
          <p:cNvPr id="121" name="Google Shape;121;p17"/>
          <p:cNvSpPr/>
          <p:nvPr/>
        </p:nvSpPr>
        <p:spPr>
          <a:xfrm>
            <a:off x="4111800" y="3451225"/>
            <a:ext cx="18606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Funciones</a:t>
            </a:r>
            <a:endParaRPr>
              <a:solidFill>
                <a:srgbClr val="FFFFFF"/>
              </a:solidFill>
            </a:endParaRPr>
          </a:p>
        </p:txBody>
      </p:sp>
      <p:sp>
        <p:nvSpPr>
          <p:cNvPr id="122" name="Google Shape;122;p17"/>
          <p:cNvSpPr/>
          <p:nvPr/>
        </p:nvSpPr>
        <p:spPr>
          <a:xfrm>
            <a:off x="4111800" y="4140400"/>
            <a:ext cx="18606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Tablas</a:t>
            </a:r>
            <a:endParaRPr>
              <a:solidFill>
                <a:srgbClr val="FFFFFF"/>
              </a:solidFill>
            </a:endParaRPr>
          </a:p>
        </p:txBody>
      </p:sp>
      <p:cxnSp>
        <p:nvCxnSpPr>
          <p:cNvPr id="123" name="Google Shape;123;p17"/>
          <p:cNvCxnSpPr>
            <a:stCxn id="117" idx="3"/>
            <a:endCxn id="120" idx="1"/>
          </p:cNvCxnSpPr>
          <p:nvPr/>
        </p:nvCxnSpPr>
        <p:spPr>
          <a:xfrm flipH="1" rot="10800000">
            <a:off x="3233975" y="3099400"/>
            <a:ext cx="877800" cy="1046400"/>
          </a:xfrm>
          <a:prstGeom prst="straightConnector1">
            <a:avLst/>
          </a:prstGeom>
          <a:noFill/>
          <a:ln cap="flat" cmpd="sng" w="9525">
            <a:solidFill>
              <a:schemeClr val="dk2"/>
            </a:solidFill>
            <a:prstDash val="solid"/>
            <a:round/>
            <a:headEnd len="med" w="med" type="none"/>
            <a:tailEnd len="med" w="med" type="triangle"/>
          </a:ln>
        </p:spPr>
      </p:cxnSp>
      <p:cxnSp>
        <p:nvCxnSpPr>
          <p:cNvPr id="124" name="Google Shape;124;p17"/>
          <p:cNvCxnSpPr>
            <a:stCxn id="117" idx="3"/>
            <a:endCxn id="121" idx="1"/>
          </p:cNvCxnSpPr>
          <p:nvPr/>
        </p:nvCxnSpPr>
        <p:spPr>
          <a:xfrm flipH="1" rot="10800000">
            <a:off x="3233975" y="3736300"/>
            <a:ext cx="877800" cy="409500"/>
          </a:xfrm>
          <a:prstGeom prst="straightConnector1">
            <a:avLst/>
          </a:prstGeom>
          <a:noFill/>
          <a:ln cap="flat" cmpd="sng" w="9525">
            <a:solidFill>
              <a:schemeClr val="dk2"/>
            </a:solidFill>
            <a:prstDash val="solid"/>
            <a:round/>
            <a:headEnd len="med" w="med" type="none"/>
            <a:tailEnd len="med" w="med" type="triangle"/>
          </a:ln>
        </p:spPr>
      </p:cxnSp>
      <p:cxnSp>
        <p:nvCxnSpPr>
          <p:cNvPr id="125" name="Google Shape;125;p17"/>
          <p:cNvCxnSpPr>
            <a:stCxn id="117" idx="3"/>
            <a:endCxn id="122" idx="1"/>
          </p:cNvCxnSpPr>
          <p:nvPr/>
        </p:nvCxnSpPr>
        <p:spPr>
          <a:xfrm>
            <a:off x="3233975" y="4145800"/>
            <a:ext cx="877800" cy="27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Programador Limpio y Pragmático</a:t>
            </a:r>
            <a:endParaRPr/>
          </a:p>
        </p:txBody>
      </p:sp>
      <p:sp>
        <p:nvSpPr>
          <p:cNvPr id="483" name="Google Shape;483;p6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Piensa más allá del problema inmediato</a:t>
            </a:r>
            <a:endParaRPr/>
          </a:p>
          <a:p>
            <a:pPr indent="0" lvl="0" marL="0" rtl="0" algn="l">
              <a:lnSpc>
                <a:spcPct val="115000"/>
              </a:lnSpc>
              <a:spcBef>
                <a:spcPts val="1600"/>
              </a:spcBef>
              <a:spcAft>
                <a:spcPts val="0"/>
              </a:spcAft>
              <a:buSzPts val="1800"/>
              <a:buNone/>
            </a:pPr>
            <a:r>
              <a:rPr lang="en"/>
              <a:t>¿Como puedes comprometerte y tomar buenas decisiones?</a:t>
            </a:r>
            <a:endParaRPr/>
          </a:p>
          <a:p>
            <a:pPr indent="0" lvl="0" marL="0" rtl="0" algn="l">
              <a:lnSpc>
                <a:spcPct val="115000"/>
              </a:lnSpc>
              <a:spcBef>
                <a:spcPts val="1600"/>
              </a:spcBef>
              <a:spcAft>
                <a:spcPts val="0"/>
              </a:spcAft>
              <a:buSzPts val="1800"/>
              <a:buNone/>
            </a:pPr>
            <a:r>
              <a:rPr b="1" lang="en" sz="2400"/>
              <a:t>Asumir la responsabilidad</a:t>
            </a:r>
            <a:endParaRPr b="1" sz="2400"/>
          </a:p>
          <a:p>
            <a:pPr indent="0" lvl="0" marL="0" rtl="0" algn="l">
              <a:lnSpc>
                <a:spcPct val="115000"/>
              </a:lnSpc>
              <a:spcBef>
                <a:spcPts val="1600"/>
              </a:spcBef>
              <a:spcAft>
                <a:spcPts val="0"/>
              </a:spcAft>
              <a:buSzPts val="1800"/>
              <a:buNone/>
            </a:pPr>
            <a:r>
              <a:t/>
            </a:r>
            <a:endParaRPr b="1" sz="2400"/>
          </a:p>
          <a:p>
            <a:pPr indent="0" lvl="0" marL="0" rtl="0" algn="l">
              <a:lnSpc>
                <a:spcPct val="115000"/>
              </a:lnSpc>
              <a:spcBef>
                <a:spcPts val="1600"/>
              </a:spcBef>
              <a:spcAft>
                <a:spcPts val="0"/>
              </a:spcAft>
              <a:buSzPts val="1800"/>
              <a:buNone/>
            </a:pPr>
            <a:r>
              <a:t/>
            </a:r>
            <a:endParaRPr b="1" sz="2400"/>
          </a:p>
          <a:p>
            <a:pPr indent="0" lvl="0" marL="0" rtl="0" algn="l">
              <a:lnSpc>
                <a:spcPct val="115000"/>
              </a:lnSpc>
              <a:spcBef>
                <a:spcPts val="1600"/>
              </a:spcBef>
              <a:spcAft>
                <a:spcPts val="1600"/>
              </a:spcAft>
              <a:buSzPts val="1800"/>
              <a:buNone/>
            </a:pPr>
            <a:r>
              <a:t/>
            </a:r>
            <a:endParaRPr/>
          </a:p>
        </p:txBody>
      </p:sp>
      <p:pic>
        <p:nvPicPr>
          <p:cNvPr id="484" name="Google Shape;484;p62"/>
          <p:cNvPicPr preferRelativeResize="0"/>
          <p:nvPr/>
        </p:nvPicPr>
        <p:blipFill rotWithShape="1">
          <a:blip r:embed="rId3">
            <a:alphaModFix/>
          </a:blip>
          <a:srcRect b="0" l="0" r="0" t="0"/>
          <a:stretch/>
        </p:blipFill>
        <p:spPr>
          <a:xfrm>
            <a:off x="4866300" y="2659975"/>
            <a:ext cx="3688225" cy="2074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Que debemos buscar?</a:t>
            </a:r>
            <a:endParaRPr/>
          </a:p>
        </p:txBody>
      </p:sp>
      <p:sp>
        <p:nvSpPr>
          <p:cNvPr id="490" name="Google Shape;490;p6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Independencia de frameworks</a:t>
            </a:r>
            <a:endParaRPr/>
          </a:p>
          <a:p>
            <a:pPr indent="0" lvl="0" marL="0" rtl="0" algn="l">
              <a:lnSpc>
                <a:spcPct val="115000"/>
              </a:lnSpc>
              <a:spcBef>
                <a:spcPts val="1600"/>
              </a:spcBef>
              <a:spcAft>
                <a:spcPts val="0"/>
              </a:spcAft>
              <a:buSzPts val="1800"/>
              <a:buNone/>
            </a:pPr>
            <a:r>
              <a:rPr lang="en"/>
              <a:t>Capacidad de realizar pruebas</a:t>
            </a:r>
            <a:endParaRPr/>
          </a:p>
          <a:p>
            <a:pPr indent="0" lvl="0" marL="0" rtl="0" algn="l">
              <a:lnSpc>
                <a:spcPct val="115000"/>
              </a:lnSpc>
              <a:spcBef>
                <a:spcPts val="1600"/>
              </a:spcBef>
              <a:spcAft>
                <a:spcPts val="0"/>
              </a:spcAft>
              <a:buSzPts val="1800"/>
              <a:buNone/>
            </a:pPr>
            <a:r>
              <a:rPr lang="en"/>
              <a:t>Independencia de la interfaz de usuario</a:t>
            </a:r>
            <a:endParaRPr/>
          </a:p>
          <a:p>
            <a:pPr indent="0" lvl="0" marL="0" rtl="0" algn="l">
              <a:lnSpc>
                <a:spcPct val="115000"/>
              </a:lnSpc>
              <a:spcBef>
                <a:spcPts val="1600"/>
              </a:spcBef>
              <a:spcAft>
                <a:spcPts val="0"/>
              </a:spcAft>
              <a:buSzPts val="1800"/>
              <a:buNone/>
            </a:pPr>
            <a:r>
              <a:rPr lang="en"/>
              <a:t>Independencia de la base de datos</a:t>
            </a:r>
            <a:endParaRPr/>
          </a:p>
          <a:p>
            <a:pPr indent="0" lvl="0" marL="0" rtl="0" algn="l">
              <a:lnSpc>
                <a:spcPct val="115000"/>
              </a:lnSpc>
              <a:spcBef>
                <a:spcPts val="1600"/>
              </a:spcBef>
              <a:spcAft>
                <a:spcPts val="0"/>
              </a:spcAft>
              <a:buSzPts val="1800"/>
              <a:buNone/>
            </a:pPr>
            <a:r>
              <a:rPr lang="en"/>
              <a:t>Independencia de elementos externos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4"/>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SOLID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 aplican en sus proyectos?</a:t>
            </a:r>
            <a:endParaRPr/>
          </a:p>
        </p:txBody>
      </p:sp>
      <p:sp>
        <p:nvSpPr>
          <p:cNvPr id="501" name="Google Shape;501;p6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Layering (¿Ya no es considerado un patrón?).</a:t>
            </a:r>
            <a:endParaRPr/>
          </a:p>
          <a:p>
            <a:pPr indent="-342900" lvl="0" marL="457200" rtl="0" algn="l">
              <a:spcBef>
                <a:spcPts val="0"/>
              </a:spcBef>
              <a:spcAft>
                <a:spcPts val="0"/>
              </a:spcAft>
              <a:buSzPts val="1800"/>
              <a:buChar char="●"/>
            </a:pPr>
            <a:r>
              <a:rPr lang="en"/>
              <a:t>No incorporar lógica de negocio en las vistas.</a:t>
            </a:r>
            <a:endParaRPr/>
          </a:p>
          <a:p>
            <a:pPr indent="-342900" lvl="0" marL="457200" rtl="0" algn="l">
              <a:spcBef>
                <a:spcPts val="0"/>
              </a:spcBef>
              <a:spcAft>
                <a:spcPts val="0"/>
              </a:spcAft>
              <a:buSzPts val="1800"/>
              <a:buChar char="●"/>
            </a:pPr>
            <a:r>
              <a:rPr lang="en"/>
              <a:t>No acceder directamente a la base de datos desde las vistas.</a:t>
            </a:r>
            <a:endParaRPr/>
          </a:p>
          <a:p>
            <a:pPr indent="-342900" lvl="0" marL="457200" rtl="0" algn="l">
              <a:spcBef>
                <a:spcPts val="0"/>
              </a:spcBef>
              <a:spcAft>
                <a:spcPts val="0"/>
              </a:spcAft>
              <a:buSzPts val="1800"/>
              <a:buChar char="●"/>
            </a:pPr>
            <a:r>
              <a:rPr lang="en"/>
              <a:t>Uso de interfases.</a:t>
            </a:r>
            <a:endParaRPr/>
          </a:p>
          <a:p>
            <a:pPr indent="-342900" lvl="0" marL="457200" rtl="0" algn="l">
              <a:spcBef>
                <a:spcPts val="0"/>
              </a:spcBef>
              <a:spcAft>
                <a:spcPts val="0"/>
              </a:spcAft>
              <a:buSzPts val="1800"/>
              <a:buChar char="●"/>
            </a:pPr>
            <a:r>
              <a:rPr lang="en"/>
              <a:t>Inyección de dependencias.</a:t>
            </a:r>
            <a:endParaRPr/>
          </a:p>
          <a:p>
            <a:pPr indent="-342900" lvl="0" marL="457200" rtl="0" algn="l">
              <a:spcBef>
                <a:spcPts val="0"/>
              </a:spcBef>
              <a:spcAft>
                <a:spcPts val="0"/>
              </a:spcAft>
              <a:buSzPts val="1800"/>
              <a:buChar char="●"/>
            </a:pPr>
            <a:r>
              <a:rPr lang="en"/>
              <a:t>Alta cohesión.</a:t>
            </a:r>
            <a:endParaRPr/>
          </a:p>
          <a:p>
            <a:pPr indent="-342900" lvl="0" marL="457200" rtl="0" algn="l">
              <a:spcBef>
                <a:spcPts val="0"/>
              </a:spcBef>
              <a:spcAft>
                <a:spcPts val="0"/>
              </a:spcAft>
              <a:buSzPts val="1800"/>
              <a:buChar char="●"/>
            </a:pPr>
            <a:r>
              <a:rPr lang="en"/>
              <a:t>Bajo Acoplamiento</a:t>
            </a:r>
            <a:endParaRPr/>
          </a:p>
          <a:p>
            <a:pPr indent="-342900" lvl="0" marL="457200" rtl="0" algn="l">
              <a:spcBef>
                <a:spcPts val="0"/>
              </a:spcBef>
              <a:spcAft>
                <a:spcPts val="0"/>
              </a:spcAft>
              <a:buSzPts val="1800"/>
              <a:buChar char="●"/>
            </a:pPr>
            <a:r>
              <a:rPr lang="en"/>
              <a:t>ACID</a:t>
            </a:r>
            <a:endParaRPr/>
          </a:p>
          <a:p>
            <a:pPr indent="-342900" lvl="0" marL="457200" rtl="0" algn="l">
              <a:spcBef>
                <a:spcPts val="0"/>
              </a:spcBef>
              <a:spcAft>
                <a:spcPts val="0"/>
              </a:spcAft>
              <a:buSzPts val="1800"/>
              <a:buChar char="●"/>
            </a:pPr>
            <a:r>
              <a:rPr lang="en"/>
              <a:t>DRY</a:t>
            </a:r>
            <a:endParaRPr/>
          </a:p>
          <a:p>
            <a:pPr indent="-419100" lvl="0" marL="457200" rtl="0" algn="l">
              <a:spcBef>
                <a:spcPts val="0"/>
              </a:spcBef>
              <a:spcAft>
                <a:spcPts val="0"/>
              </a:spcAft>
              <a:buClr>
                <a:srgbClr val="FF5200"/>
              </a:buClr>
              <a:buSzPts val="3000"/>
              <a:buChar char="●"/>
            </a:pPr>
            <a:r>
              <a:rPr lang="en" sz="3000">
                <a:solidFill>
                  <a:srgbClr val="FF5200"/>
                </a:solidFill>
              </a:rPr>
              <a:t>PRINCIPIOS SOLID</a:t>
            </a:r>
            <a:endParaRPr sz="3000">
              <a:solidFill>
                <a:srgbClr val="FF52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6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SOLID</a:t>
            </a:r>
            <a:endParaRPr/>
          </a:p>
        </p:txBody>
      </p:sp>
      <p:sp>
        <p:nvSpPr>
          <p:cNvPr id="507" name="Google Shape;507;p6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Alta Cohesión - Bajo Acoplamiento.</a:t>
            </a:r>
            <a:endParaRPr/>
          </a:p>
          <a:p>
            <a:pPr indent="0" lvl="0" marL="0" rtl="0" algn="l">
              <a:spcBef>
                <a:spcPts val="1600"/>
              </a:spcBef>
              <a:spcAft>
                <a:spcPts val="1600"/>
              </a:spcAft>
              <a:buNone/>
            </a:pPr>
            <a:r>
              <a:rPr lang="en"/>
              <a:t>¿Cómo lo logramos?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Principio de Responsabilidad Única (</a:t>
            </a:r>
            <a:r>
              <a:rPr lang="en">
                <a:solidFill>
                  <a:srgbClr val="FF5200"/>
                </a:solidFill>
              </a:rPr>
              <a:t>S</a:t>
            </a:r>
            <a:r>
              <a:rPr lang="en"/>
              <a:t>RP)</a:t>
            </a:r>
            <a:endParaRPr/>
          </a:p>
        </p:txBody>
      </p:sp>
      <p:sp>
        <p:nvSpPr>
          <p:cNvPr id="513" name="Google Shape;513;p6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Cada módulo o clase debe tener una única y una sola responsabilidad.</a:t>
            </a:r>
            <a:endParaRPr/>
          </a:p>
          <a:p>
            <a:pPr indent="-342900" lvl="0" marL="457200" rtl="0" algn="l">
              <a:spcBef>
                <a:spcPts val="0"/>
              </a:spcBef>
              <a:spcAft>
                <a:spcPts val="0"/>
              </a:spcAft>
              <a:buSzPts val="1800"/>
              <a:buChar char="●"/>
            </a:pPr>
            <a:r>
              <a:rPr lang="en"/>
              <a:t>“Haz una sola cosa, pero </a:t>
            </a:r>
            <a:r>
              <a:rPr lang="en"/>
              <a:t>hazlo</a:t>
            </a:r>
            <a:r>
              <a:rPr lang="en"/>
              <a:t> bien”.</a:t>
            </a:r>
            <a:endParaRPr/>
          </a:p>
          <a:p>
            <a:pPr indent="-342900" lvl="0" marL="457200" rtl="0" algn="l">
              <a:spcBef>
                <a:spcPts val="0"/>
              </a:spcBef>
              <a:spcAft>
                <a:spcPts val="0"/>
              </a:spcAft>
              <a:buSzPts val="1800"/>
              <a:buChar char="●"/>
            </a:pPr>
            <a:r>
              <a:rPr lang="en"/>
              <a:t>Responsabilidad?</a:t>
            </a:r>
            <a:endParaRPr/>
          </a:p>
          <a:p>
            <a:pPr indent="-317500" lvl="1" marL="914400" rtl="0" algn="l">
              <a:spcBef>
                <a:spcPts val="0"/>
              </a:spcBef>
              <a:spcAft>
                <a:spcPts val="0"/>
              </a:spcAft>
              <a:buSzPts val="1400"/>
              <a:buChar char="○"/>
            </a:pPr>
            <a:r>
              <a:rPr lang="en"/>
              <a:t>Es una razón para cambiar.</a:t>
            </a:r>
            <a:endParaRPr/>
          </a:p>
          <a:p>
            <a:pPr indent="-342900" lvl="0" marL="457200" rtl="0" algn="l">
              <a:spcBef>
                <a:spcPts val="0"/>
              </a:spcBef>
              <a:spcAft>
                <a:spcPts val="0"/>
              </a:spcAft>
              <a:buSzPts val="1800"/>
              <a:buChar char="●"/>
            </a:pPr>
            <a:r>
              <a:rPr lang="en"/>
              <a:t>Ayuda a mejorar la modificabilidad limitando las responsabilidades de un objeto.</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sz="1400"/>
              <a:t>El ejemplo </a:t>
            </a:r>
            <a:r>
              <a:rPr lang="en" sz="1400"/>
              <a:t>más</a:t>
            </a:r>
            <a:r>
              <a:rPr lang="en" sz="1400"/>
              <a:t> claro de SRP es la arquitectura por capas.</a:t>
            </a:r>
            <a:endParaRPr sz="1400"/>
          </a:p>
          <a:p>
            <a:pPr indent="0" lvl="0" marL="0" rtl="0" algn="l">
              <a:spcBef>
                <a:spcPts val="1600"/>
              </a:spcBef>
              <a:spcAft>
                <a:spcPts val="1600"/>
              </a:spcAft>
              <a:buNone/>
            </a:pPr>
            <a:r>
              <a:rPr lang="en" sz="800"/>
              <a:t>https://en.wikipedia.org/wiki/Single_responsibility_principle</a:t>
            </a:r>
            <a:endParaRPr sz="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Principio de Abierto/Cerrado (</a:t>
            </a:r>
            <a:r>
              <a:rPr lang="en">
                <a:solidFill>
                  <a:srgbClr val="FF5200"/>
                </a:solidFill>
              </a:rPr>
              <a:t>O</a:t>
            </a:r>
            <a:r>
              <a:rPr lang="en"/>
              <a:t>pen/Close)</a:t>
            </a:r>
            <a:endParaRPr/>
          </a:p>
        </p:txBody>
      </p:sp>
      <p:sp>
        <p:nvSpPr>
          <p:cNvPr id="519" name="Google Shape;519;p6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Las entidades de software deben ser abiertas para extensión y cerradas para modificación.</a:t>
            </a:r>
            <a:endParaRPr/>
          </a:p>
          <a:p>
            <a:pPr indent="-317500" lvl="1" marL="914400" rtl="0" algn="l">
              <a:spcBef>
                <a:spcPts val="0"/>
              </a:spcBef>
              <a:spcAft>
                <a:spcPts val="0"/>
              </a:spcAft>
              <a:buSzPts val="1400"/>
              <a:buChar char="○"/>
            </a:pPr>
            <a:r>
              <a:rPr lang="en"/>
              <a:t>Adicionar nueva funcionalidad, sin cambiar el código existente.</a:t>
            </a:r>
            <a:endParaRPr/>
          </a:p>
          <a:p>
            <a:pPr indent="-342900" lvl="0" marL="457200" rtl="0" algn="l">
              <a:spcBef>
                <a:spcPts val="0"/>
              </a:spcBef>
              <a:spcAft>
                <a:spcPts val="0"/>
              </a:spcAft>
              <a:buSzPts val="1800"/>
              <a:buChar char="●"/>
            </a:pPr>
            <a:r>
              <a:rPr lang="en"/>
              <a:t>Con el uso de herencia o la implementación basada en interfaces se puede lograr.</a:t>
            </a:r>
            <a:endParaRPr/>
          </a:p>
          <a:p>
            <a:pPr indent="-342900" lvl="0" marL="457200" rtl="0" algn="l">
              <a:spcBef>
                <a:spcPts val="0"/>
              </a:spcBef>
              <a:spcAft>
                <a:spcPts val="0"/>
              </a:spcAft>
              <a:buSzPts val="1800"/>
              <a:buChar char="●"/>
            </a:pPr>
            <a:r>
              <a:rPr lang="en"/>
              <a:t>Asuman que ustedes van a desarrollar una clase y no permitirán tocar el código, como se puede modificar?</a:t>
            </a:r>
            <a:endParaRPr/>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Principio de Sustitución de </a:t>
            </a:r>
            <a:r>
              <a:rPr lang="en">
                <a:solidFill>
                  <a:srgbClr val="FF5200"/>
                </a:solidFill>
              </a:rPr>
              <a:t>L</a:t>
            </a:r>
            <a:r>
              <a:rPr lang="en"/>
              <a:t>iskov</a:t>
            </a:r>
            <a:endParaRPr/>
          </a:p>
        </p:txBody>
      </p:sp>
      <p:sp>
        <p:nvSpPr>
          <p:cNvPr id="525" name="Google Shape;525;p6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Las funciones que usen los elementos base deben ser capaces de usar objetos de elementos derivados sin conocerlos.</a:t>
            </a:r>
            <a:endParaRPr/>
          </a:p>
          <a:p>
            <a:pPr indent="-342900" lvl="0" marL="457200" rtl="0" algn="l">
              <a:spcBef>
                <a:spcPts val="0"/>
              </a:spcBef>
              <a:spcAft>
                <a:spcPts val="0"/>
              </a:spcAft>
              <a:buSzPts val="1800"/>
              <a:buChar char="●"/>
            </a:pPr>
            <a:r>
              <a:rPr lang="en"/>
              <a:t>Se enfoca en las superclases y sus subtipos.</a:t>
            </a:r>
            <a:endParaRPr/>
          </a:p>
          <a:p>
            <a:pPr indent="-342900" lvl="0" marL="457200" rtl="0" algn="l">
              <a:spcBef>
                <a:spcPts val="0"/>
              </a:spcBef>
              <a:spcAft>
                <a:spcPts val="0"/>
              </a:spcAft>
              <a:buSzPts val="1800"/>
              <a:buChar char="●"/>
            </a:pPr>
            <a:r>
              <a:rPr lang="en"/>
              <a:t>Si </a:t>
            </a:r>
            <a:r>
              <a:rPr b="1" lang="en"/>
              <a:t>S</a:t>
            </a:r>
            <a:r>
              <a:rPr lang="en"/>
              <a:t> es un subtipo de </a:t>
            </a:r>
            <a:r>
              <a:rPr b="1" lang="en"/>
              <a:t>T</a:t>
            </a:r>
            <a:r>
              <a:rPr lang="en"/>
              <a:t>, entonces los objetos de tipo </a:t>
            </a:r>
            <a:r>
              <a:rPr b="1" lang="en"/>
              <a:t>T</a:t>
            </a:r>
            <a:r>
              <a:rPr lang="en"/>
              <a:t> pueden ser reemplazados o sustituidos con objetos de tipo </a:t>
            </a:r>
            <a:r>
              <a:rPr b="1" lang="en"/>
              <a:t>S</a:t>
            </a:r>
            <a:r>
              <a:rPr lang="en"/>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Principio de Separación de </a:t>
            </a:r>
            <a:r>
              <a:rPr lang="en">
                <a:solidFill>
                  <a:srgbClr val="FF5200"/>
                </a:solidFill>
              </a:rPr>
              <a:t>I</a:t>
            </a:r>
            <a:r>
              <a:rPr lang="en"/>
              <a:t>nterfaces</a:t>
            </a:r>
            <a:endParaRPr/>
          </a:p>
        </p:txBody>
      </p:sp>
      <p:sp>
        <p:nvSpPr>
          <p:cNvPr id="531" name="Google Shape;531;p7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Es uno de los principios </a:t>
            </a:r>
            <a:r>
              <a:rPr lang="en"/>
              <a:t>más</a:t>
            </a:r>
            <a:r>
              <a:rPr lang="en"/>
              <a:t> fáciles de comprender.</a:t>
            </a:r>
            <a:endParaRPr/>
          </a:p>
          <a:p>
            <a:pPr indent="-342900" lvl="0" marL="457200" rtl="0" algn="l">
              <a:spcBef>
                <a:spcPts val="0"/>
              </a:spcBef>
              <a:spcAft>
                <a:spcPts val="0"/>
              </a:spcAft>
              <a:buSzPts val="1800"/>
              <a:buChar char="●"/>
            </a:pPr>
            <a:r>
              <a:rPr lang="en"/>
              <a:t>Si se usan interfaces, probablemente se esté usando este principio. Pero es </a:t>
            </a:r>
            <a:r>
              <a:rPr lang="en"/>
              <a:t>fácil</a:t>
            </a:r>
            <a:r>
              <a:rPr lang="en"/>
              <a:t> violarlo si el software empieza a evolucionar.</a:t>
            </a:r>
            <a:endParaRPr/>
          </a:p>
          <a:p>
            <a:pPr indent="-342900" lvl="0" marL="457200" rtl="0" algn="l">
              <a:spcBef>
                <a:spcPts val="0"/>
              </a:spcBef>
              <a:spcAft>
                <a:spcPts val="0"/>
              </a:spcAft>
              <a:buSzPts val="1800"/>
              <a:buChar char="●"/>
            </a:pPr>
            <a:r>
              <a:rPr lang="en"/>
              <a:t>Los clientes no deben ser forzados a depender de </a:t>
            </a:r>
            <a:r>
              <a:rPr lang="en"/>
              <a:t>métodos</a:t>
            </a:r>
            <a:r>
              <a:rPr lang="en"/>
              <a:t> que este no requiere.</a:t>
            </a:r>
            <a:endParaRPr/>
          </a:p>
          <a:p>
            <a:pPr indent="-342900" lvl="0" marL="457200" rtl="0" algn="l">
              <a:spcBef>
                <a:spcPts val="0"/>
              </a:spcBef>
              <a:spcAft>
                <a:spcPts val="0"/>
              </a:spcAft>
              <a:buSzPts val="1800"/>
              <a:buChar char="●"/>
            </a:pPr>
            <a:r>
              <a:rPr lang="en"/>
              <a:t>Reduce la propagación de efectos colaterales y la frecuencia de cambios.</a:t>
            </a:r>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Principio de Inversión de </a:t>
            </a:r>
            <a:r>
              <a:rPr lang="en">
                <a:solidFill>
                  <a:srgbClr val="FF5200"/>
                </a:solidFill>
              </a:rPr>
              <a:t>D</a:t>
            </a:r>
            <a:r>
              <a:rPr lang="en"/>
              <a:t>ependencias</a:t>
            </a:r>
            <a:endParaRPr/>
          </a:p>
        </p:txBody>
      </p:sp>
      <p:sp>
        <p:nvSpPr>
          <p:cNvPr id="537" name="Google Shape;537;p7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Es una forma de lograr desacoplamiento</a:t>
            </a:r>
            <a:endParaRPr/>
          </a:p>
          <a:p>
            <a:pPr indent="-317500" lvl="1" marL="914400" rtl="0" algn="l">
              <a:spcBef>
                <a:spcPts val="0"/>
              </a:spcBef>
              <a:spcAft>
                <a:spcPts val="0"/>
              </a:spcAft>
              <a:buSzPts val="1400"/>
              <a:buChar char="○"/>
            </a:pPr>
            <a:r>
              <a:rPr lang="en"/>
              <a:t>Módulos</a:t>
            </a:r>
            <a:r>
              <a:rPr lang="en"/>
              <a:t> de alto nivel no deben depender de módulos de bajo nivel.</a:t>
            </a:r>
            <a:endParaRPr/>
          </a:p>
          <a:p>
            <a:pPr indent="-317500" lvl="1" marL="914400" rtl="0" algn="l">
              <a:spcBef>
                <a:spcPts val="0"/>
              </a:spcBef>
              <a:spcAft>
                <a:spcPts val="0"/>
              </a:spcAft>
              <a:buSzPts val="1400"/>
              <a:buChar char="○"/>
            </a:pPr>
            <a:r>
              <a:rPr lang="en"/>
              <a:t>Abstracciones no deben depender de los detalles. Los detalles deben depender de abstracciones.</a:t>
            </a:r>
            <a:endParaRPr/>
          </a:p>
          <a:p>
            <a:pPr indent="-342900" lvl="0" marL="457200" rtl="0" algn="l">
              <a:spcBef>
                <a:spcPts val="0"/>
              </a:spcBef>
              <a:spcAft>
                <a:spcPts val="0"/>
              </a:spcAft>
              <a:buSzPts val="1800"/>
              <a:buChar char="●"/>
            </a:pPr>
            <a:r>
              <a:rPr lang="en"/>
              <a:t>Se puede resolver con Inyección de Dependencias.</a:t>
            </a:r>
            <a:endParaRPr/>
          </a:p>
          <a:p>
            <a:pPr indent="-342900" lvl="0" marL="457200" rtl="0" algn="l">
              <a:spcBef>
                <a:spcPts val="0"/>
              </a:spcBef>
              <a:spcAft>
                <a:spcPts val="0"/>
              </a:spcAft>
              <a:buSzPts val="1800"/>
              <a:buChar char="●"/>
            </a:pPr>
            <a:r>
              <a:rPr lang="en"/>
              <a:t>Está basado en el principio OCP y en el LSP.</a:t>
            </a:r>
            <a:endParaRPr/>
          </a:p>
          <a:p>
            <a:pPr indent="-342900" lvl="0" marL="457200" rtl="0" algn="l">
              <a:spcBef>
                <a:spcPts val="0"/>
              </a:spcBef>
              <a:spcAft>
                <a:spcPts val="0"/>
              </a:spcAft>
              <a:buSzPts val="1800"/>
              <a:buChar char="●"/>
            </a:pPr>
            <a:r>
              <a:rPr lang="en"/>
              <a:t>Para lograrlo se necesita introducir una abstracción que desacople los módulos de alto nivel y de bajo nivel.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131" name="Google Shape;131;p18"/>
          <p:cNvSpPr/>
          <p:nvPr/>
        </p:nvSpPr>
        <p:spPr>
          <a:xfrm>
            <a:off x="2664275" y="13025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Sistema</a:t>
            </a:r>
            <a:endParaRPr>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2"/>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Patrones de Arquitectura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7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Patrones Clásicos.</a:t>
            </a:r>
            <a:endParaRPr/>
          </a:p>
        </p:txBody>
      </p:sp>
      <p:sp>
        <p:nvSpPr>
          <p:cNvPr id="548" name="Google Shape;548;p73"/>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Layers</a:t>
            </a:r>
            <a:endParaRPr sz="2400"/>
          </a:p>
          <a:p>
            <a:pPr indent="0" lvl="0" marL="0" rtl="0" algn="l">
              <a:spcBef>
                <a:spcPts val="1600"/>
              </a:spcBef>
              <a:spcAft>
                <a:spcPts val="0"/>
              </a:spcAft>
              <a:buNone/>
            </a:pPr>
            <a:r>
              <a:rPr lang="en" sz="2400"/>
              <a:t>Pipes and Filters</a:t>
            </a:r>
            <a:endParaRPr sz="2400"/>
          </a:p>
          <a:p>
            <a:pPr indent="0" lvl="0" marL="0" rtl="0" algn="l">
              <a:spcBef>
                <a:spcPts val="1600"/>
              </a:spcBef>
              <a:spcAft>
                <a:spcPts val="0"/>
              </a:spcAft>
              <a:buNone/>
            </a:pPr>
            <a:r>
              <a:rPr lang="en" sz="2400"/>
              <a:t>Blackboard</a:t>
            </a:r>
            <a:endParaRPr sz="2400"/>
          </a:p>
          <a:p>
            <a:pPr indent="0" lvl="0" marL="0" rtl="0" algn="l">
              <a:spcBef>
                <a:spcPts val="1600"/>
              </a:spcBef>
              <a:spcAft>
                <a:spcPts val="0"/>
              </a:spcAft>
              <a:buNone/>
            </a:pPr>
            <a:r>
              <a:rPr lang="en" sz="2400"/>
              <a:t>Broker</a:t>
            </a:r>
            <a:endParaRPr sz="2400"/>
          </a:p>
          <a:p>
            <a:pPr indent="0" lvl="0" marL="0" rtl="0" algn="l">
              <a:spcBef>
                <a:spcPts val="1600"/>
              </a:spcBef>
              <a:spcAft>
                <a:spcPts val="1600"/>
              </a:spcAft>
              <a:buNone/>
            </a:pPr>
            <a:r>
              <a:rPr lang="en" sz="2400"/>
              <a:t> </a:t>
            </a:r>
            <a:endParaRPr sz="2400"/>
          </a:p>
        </p:txBody>
      </p:sp>
      <p:sp>
        <p:nvSpPr>
          <p:cNvPr id="549" name="Google Shape;549;p73"/>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Model - View - Controller</a:t>
            </a:r>
            <a:endParaRPr sz="2400"/>
          </a:p>
          <a:p>
            <a:pPr indent="0" lvl="0" marL="0" rtl="0" algn="l">
              <a:spcBef>
                <a:spcPts val="1600"/>
              </a:spcBef>
              <a:spcAft>
                <a:spcPts val="0"/>
              </a:spcAft>
              <a:buNone/>
            </a:pPr>
            <a:r>
              <a:rPr lang="en" sz="2400"/>
              <a:t>Presentation - Abstraction - Control</a:t>
            </a:r>
            <a:endParaRPr sz="2400"/>
          </a:p>
          <a:p>
            <a:pPr indent="0" lvl="0" marL="0" rtl="0" algn="l">
              <a:spcBef>
                <a:spcPts val="1600"/>
              </a:spcBef>
              <a:spcAft>
                <a:spcPts val="0"/>
              </a:spcAft>
              <a:buNone/>
            </a:pPr>
            <a:r>
              <a:rPr lang="en" sz="2400"/>
              <a:t>Microkernel </a:t>
            </a:r>
            <a:endParaRPr sz="2400"/>
          </a:p>
          <a:p>
            <a:pPr indent="0" lvl="0" marL="0" rtl="0" algn="l">
              <a:spcBef>
                <a:spcPts val="1600"/>
              </a:spcBef>
              <a:spcAft>
                <a:spcPts val="0"/>
              </a:spcAft>
              <a:buNone/>
            </a:pPr>
            <a:r>
              <a:rPr lang="en" sz="2400"/>
              <a:t>Reflection. </a:t>
            </a:r>
            <a:endParaRPr sz="2400"/>
          </a:p>
          <a:p>
            <a:pPr indent="0" lvl="0" marL="0" rtl="0" algn="l">
              <a:spcBef>
                <a:spcPts val="1600"/>
              </a:spcBef>
              <a:spcAft>
                <a:spcPts val="1600"/>
              </a:spcAft>
              <a:buNone/>
            </a:pPr>
            <a:r>
              <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Ley de Conway</a:t>
            </a:r>
            <a:endParaRPr/>
          </a:p>
        </p:txBody>
      </p:sp>
      <p:sp>
        <p:nvSpPr>
          <p:cNvPr id="555" name="Google Shape;555;p7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“Organizations which design systems… are constrained to produce designs which are copies of the communication structures of these organization”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Productos…. En vez de Proyectos</a:t>
            </a:r>
            <a:endParaRPr/>
          </a:p>
          <a:p>
            <a:pPr indent="-342900" lvl="0" marL="457200" rtl="0" algn="l">
              <a:spcBef>
                <a:spcPts val="1600"/>
              </a:spcBef>
              <a:spcAft>
                <a:spcPts val="0"/>
              </a:spcAft>
              <a:buSzPts val="1800"/>
              <a:buChar char="●"/>
            </a:pPr>
            <a:r>
              <a:rPr lang="en"/>
              <a:t>Los equipos se desmantelan</a:t>
            </a:r>
            <a:endParaRPr/>
          </a:p>
          <a:p>
            <a:pPr indent="-342900" lvl="0" marL="457200" rtl="0" algn="l">
              <a:spcBef>
                <a:spcPts val="0"/>
              </a:spcBef>
              <a:spcAft>
                <a:spcPts val="0"/>
              </a:spcAft>
              <a:buSzPts val="1800"/>
              <a:buChar char="●"/>
            </a:pPr>
            <a:r>
              <a:rPr lang="en"/>
              <a:t>El software para a manos de un equipo de “mantenimiento”.</a:t>
            </a:r>
            <a:endParaRPr/>
          </a:p>
          <a:p>
            <a:pPr indent="0" lvl="0" marL="0" rtl="0" algn="l">
              <a:spcBef>
                <a:spcPts val="1600"/>
              </a:spcBef>
              <a:spcAft>
                <a:spcPts val="1600"/>
              </a:spcAft>
              <a:buNone/>
            </a:pPr>
            <a:r>
              <a:t/>
            </a:r>
            <a:endParaRPr/>
          </a:p>
        </p:txBody>
      </p:sp>
      <p:pic>
        <p:nvPicPr>
          <p:cNvPr id="556" name="Google Shape;556;p74"/>
          <p:cNvPicPr preferRelativeResize="0"/>
          <p:nvPr/>
        </p:nvPicPr>
        <p:blipFill>
          <a:blip r:embed="rId3">
            <a:alphaModFix/>
          </a:blip>
          <a:stretch>
            <a:fillRect/>
          </a:stretch>
        </p:blipFill>
        <p:spPr>
          <a:xfrm>
            <a:off x="7336813" y="964675"/>
            <a:ext cx="1666875" cy="2743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Lenguaje Ubicuo</a:t>
            </a:r>
            <a:endParaRPr/>
          </a:p>
        </p:txBody>
      </p:sp>
      <p:sp>
        <p:nvSpPr>
          <p:cNvPr id="562" name="Google Shape;562;p7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enguaje común entre los programadores y los usuarios.</a:t>
            </a:r>
            <a:endParaRPr/>
          </a:p>
          <a:p>
            <a:pPr indent="0" lvl="0" marL="0" rtl="0" algn="l">
              <a:spcBef>
                <a:spcPts val="1600"/>
              </a:spcBef>
              <a:spcAft>
                <a:spcPts val="0"/>
              </a:spcAft>
              <a:buNone/>
            </a:pPr>
            <a:r>
              <a:rPr lang="en"/>
              <a:t>No es otra cosa que los conceptos y acciones que definen el negocio.</a:t>
            </a:r>
            <a:endParaRPr/>
          </a:p>
          <a:p>
            <a:pPr indent="0" lvl="0" marL="0" rtl="0" algn="l">
              <a:spcBef>
                <a:spcPts val="160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driven UI</a:t>
            </a:r>
            <a:endParaRPr/>
          </a:p>
        </p:txBody>
      </p:sp>
      <p:sp>
        <p:nvSpPr>
          <p:cNvPr id="568" name="Google Shape;568;p7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usuario hace cosas.</a:t>
            </a:r>
            <a:endParaRPr/>
          </a:p>
          <a:p>
            <a:pPr indent="0" lvl="0" marL="0" rtl="0" algn="l">
              <a:spcBef>
                <a:spcPts val="1600"/>
              </a:spcBef>
              <a:spcAft>
                <a:spcPts val="1600"/>
              </a:spcAft>
              <a:buNone/>
            </a:pPr>
            <a:r>
              <a:rPr lang="en"/>
              <a:t>La aplicación se define en relación a las tareas que el usuario quiere realizar y no en las operaciones sobre los datos.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CRUD Driven UI</a:t>
            </a:r>
            <a:endParaRPr/>
          </a:p>
        </p:txBody>
      </p:sp>
      <p:sp>
        <p:nvSpPr>
          <p:cNvPr id="574" name="Google Shape;574;p7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lenguaje ubicuo de la aplicación se expresa en </a:t>
            </a:r>
            <a:r>
              <a:rPr lang="en"/>
              <a:t>términos</a:t>
            </a:r>
            <a:r>
              <a:rPr lang="en"/>
              <a:t> de operaciones de </a:t>
            </a:r>
            <a:r>
              <a:rPr lang="en"/>
              <a:t>Creación</a:t>
            </a:r>
            <a:r>
              <a:rPr lang="en"/>
              <a:t>, Actualización, Recuperación y Borrados de Datos.</a:t>
            </a:r>
            <a:endParaRPr/>
          </a:p>
          <a:p>
            <a:pPr indent="0" lvl="0" marL="0" rtl="0" algn="l">
              <a:spcBef>
                <a:spcPts val="1600"/>
              </a:spcBef>
              <a:spcAft>
                <a:spcPts val="1600"/>
              </a:spcAft>
              <a:buNone/>
            </a:pPr>
            <a:r>
              <a:rPr lang="en"/>
              <a:t>La </a:t>
            </a:r>
            <a:r>
              <a:rPr lang="en"/>
              <a:t>lógica</a:t>
            </a:r>
            <a:r>
              <a:rPr lang="en"/>
              <a:t> de negocio es incipiente, no existe o no tiene relevancia.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debe pensar siempre en el negocio</a:t>
            </a:r>
            <a:endParaRPr/>
          </a:p>
        </p:txBody>
      </p:sp>
      <p:pic>
        <p:nvPicPr>
          <p:cNvPr id="580" name="Google Shape;580;p78"/>
          <p:cNvPicPr preferRelativeResize="0"/>
          <p:nvPr/>
        </p:nvPicPr>
        <p:blipFill>
          <a:blip r:embed="rId3">
            <a:alphaModFix/>
          </a:blip>
          <a:stretch>
            <a:fillRect/>
          </a:stretch>
        </p:blipFill>
        <p:spPr>
          <a:xfrm>
            <a:off x="2024738" y="1111325"/>
            <a:ext cx="5094533" cy="3820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7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Layered - From MUD to structure</a:t>
            </a:r>
            <a:endParaRPr/>
          </a:p>
        </p:txBody>
      </p:sp>
      <p:sp>
        <p:nvSpPr>
          <p:cNvPr id="586" name="Google Shape;586;p7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Ayuda a estructura aplicaciones que pueden ser descompuestas en grupos de subtareas en las cuales cada grupo de subtarea está a un nivel de abstracción en particular.</a:t>
            </a:r>
            <a:endParaRPr/>
          </a:p>
          <a:p>
            <a:pPr indent="0" lvl="0" marL="0" rtl="0" algn="just">
              <a:spcBef>
                <a:spcPts val="1600"/>
              </a:spcBef>
              <a:spcAft>
                <a:spcPts val="0"/>
              </a:spcAft>
              <a:buNone/>
            </a:pPr>
            <a:r>
              <a:rPr b="1" lang="en"/>
              <a:t>Contexto</a:t>
            </a:r>
            <a:r>
              <a:rPr lang="en"/>
              <a:t>: Sistema muy grande, complejo que necesita ser descompuesto</a:t>
            </a:r>
            <a:endParaRPr/>
          </a:p>
          <a:p>
            <a:pPr indent="0" lvl="0" marL="0" rtl="0" algn="just">
              <a:spcBef>
                <a:spcPts val="1600"/>
              </a:spcBef>
              <a:spcAft>
                <a:spcPts val="0"/>
              </a:spcAft>
              <a:buNone/>
            </a:pPr>
            <a:r>
              <a:rPr lang="en"/>
              <a:t>Para qué? Manejar la mantenibilidad.</a:t>
            </a:r>
            <a:endParaRPr/>
          </a:p>
          <a:p>
            <a:pPr indent="0" lvl="0" marL="0" rtl="0" algn="just">
              <a:spcBef>
                <a:spcPts val="1600"/>
              </a:spcBef>
              <a:spcAft>
                <a:spcPts val="0"/>
              </a:spcAft>
              <a:buNone/>
            </a:pPr>
            <a:r>
              <a:rPr b="1" lang="en"/>
              <a:t>Problema</a:t>
            </a:r>
            <a:r>
              <a:rPr lang="en"/>
              <a:t>: Un sistema con mucho flujo de información. Varios niveles de abstracción.</a:t>
            </a:r>
            <a:endParaRPr/>
          </a:p>
          <a:p>
            <a:pPr indent="0" lvl="0" marL="0" rtl="0" algn="just">
              <a:spcBef>
                <a:spcPts val="160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Niveles de Abstracción - ¿Cuántas capas?</a:t>
            </a:r>
            <a:endParaRPr/>
          </a:p>
        </p:txBody>
      </p:sp>
      <p:sp>
        <p:nvSpPr>
          <p:cNvPr id="592" name="Google Shape;592;p8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Niveles bajos de abstracción: Entrada de datos con sensores, Hardware, Persistencia.</a:t>
            </a:r>
            <a:endParaRPr/>
          </a:p>
          <a:p>
            <a:pPr indent="0" lvl="0" marL="0" rtl="0" algn="l">
              <a:spcBef>
                <a:spcPts val="1600"/>
              </a:spcBef>
              <a:spcAft>
                <a:spcPts val="0"/>
              </a:spcAft>
              <a:buNone/>
            </a:pPr>
            <a:r>
              <a:rPr lang="en"/>
              <a:t>Niveles altos de abstracción: Funcionalidad visible al usuario, políticas de alto nivel, reglas de negocio.</a:t>
            </a:r>
            <a:endParaRPr/>
          </a:p>
          <a:p>
            <a:pPr indent="-342900" lvl="0" marL="457200" rtl="0" algn="l">
              <a:spcBef>
                <a:spcPts val="1600"/>
              </a:spcBef>
              <a:spcAft>
                <a:spcPts val="0"/>
              </a:spcAft>
              <a:buSzPts val="1800"/>
              <a:buChar char="●"/>
            </a:pPr>
            <a:r>
              <a:rPr lang="en"/>
              <a:t>Elementos visibles al usuario</a:t>
            </a:r>
            <a:endParaRPr/>
          </a:p>
          <a:p>
            <a:pPr indent="-342900" lvl="0" marL="457200" rtl="0" algn="l">
              <a:spcBef>
                <a:spcPts val="0"/>
              </a:spcBef>
              <a:spcAft>
                <a:spcPts val="0"/>
              </a:spcAft>
              <a:buSzPts val="1800"/>
              <a:buChar char="●"/>
            </a:pPr>
            <a:r>
              <a:rPr lang="en"/>
              <a:t>Módulos específicos de la aplicación</a:t>
            </a:r>
            <a:endParaRPr/>
          </a:p>
          <a:p>
            <a:pPr indent="-342900" lvl="0" marL="457200" rtl="0" algn="l">
              <a:spcBef>
                <a:spcPts val="0"/>
              </a:spcBef>
              <a:spcAft>
                <a:spcPts val="0"/>
              </a:spcAft>
              <a:buSzPts val="1800"/>
              <a:buChar char="●"/>
            </a:pPr>
            <a:r>
              <a:rPr lang="en"/>
              <a:t>Nivel de servicios comunes</a:t>
            </a:r>
            <a:endParaRPr/>
          </a:p>
          <a:p>
            <a:pPr indent="-342900" lvl="0" marL="457200" rtl="0" algn="l">
              <a:spcBef>
                <a:spcPts val="0"/>
              </a:spcBef>
              <a:spcAft>
                <a:spcPts val="0"/>
              </a:spcAft>
              <a:buSzPts val="1800"/>
              <a:buChar char="●"/>
            </a:pPr>
            <a:r>
              <a:rPr lang="en"/>
              <a:t>Nivel de interfaz al sistema operativo</a:t>
            </a:r>
            <a:endParaRPr/>
          </a:p>
          <a:p>
            <a:pPr indent="-342900" lvl="0" marL="457200" rtl="0" algn="l">
              <a:spcBef>
                <a:spcPts val="0"/>
              </a:spcBef>
              <a:spcAft>
                <a:spcPts val="0"/>
              </a:spcAft>
              <a:buSzPts val="1800"/>
              <a:buChar char="●"/>
            </a:pPr>
            <a:r>
              <a:rPr lang="en"/>
              <a:t>Sistema operativo</a:t>
            </a:r>
            <a:endParaRPr/>
          </a:p>
          <a:p>
            <a:pPr indent="-342900" lvl="0" marL="457200" rtl="0" algn="l">
              <a:spcBef>
                <a:spcPts val="0"/>
              </a:spcBef>
              <a:spcAft>
                <a:spcPts val="0"/>
              </a:spcAft>
              <a:buSzPts val="1800"/>
              <a:buChar char="●"/>
            </a:pPr>
            <a:r>
              <a:rPr lang="en"/>
              <a:t>Hardware</a:t>
            </a:r>
            <a:endParaRPr/>
          </a:p>
          <a:p>
            <a:pPr indent="0" lvl="0" marL="0" rtl="0" algn="l">
              <a:spcBef>
                <a:spcPts val="1600"/>
              </a:spcBef>
              <a:spcAft>
                <a:spcPts val="16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8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Solución</a:t>
            </a:r>
            <a:endParaRPr/>
          </a:p>
        </p:txBody>
      </p:sp>
      <p:sp>
        <p:nvSpPr>
          <p:cNvPr id="598" name="Google Shape;598;p81"/>
          <p:cNvSpPr txBox="1"/>
          <p:nvPr>
            <p:ph idx="1" type="body"/>
          </p:nvPr>
        </p:nvSpPr>
        <p:spPr>
          <a:xfrm>
            <a:off x="311700" y="1465800"/>
            <a:ext cx="42603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Estructurar el sistema en un número APROPIADO de capas y ponerlas una encima de la otra. En el nivel más bajo de abstracción se llama CAPA 1, la base del sistema.</a:t>
            </a:r>
            <a:endParaRPr sz="1400"/>
          </a:p>
          <a:p>
            <a:pPr indent="0" lvl="0" marL="0" rtl="0" algn="l">
              <a:spcBef>
                <a:spcPts val="1600"/>
              </a:spcBef>
              <a:spcAft>
                <a:spcPts val="0"/>
              </a:spcAft>
              <a:buNone/>
            </a:pPr>
            <a:r>
              <a:rPr lang="en" sz="1400"/>
              <a:t>Se pone la capa J encima de la capa J - 1, hasta que se llegue al nivel más alto de abstracción. El cual se llama CAPA N.</a:t>
            </a:r>
            <a:endParaRPr sz="1400"/>
          </a:p>
          <a:p>
            <a:pPr indent="0" lvl="0" marL="0" rtl="0" algn="l">
              <a:spcBef>
                <a:spcPts val="1600"/>
              </a:spcBef>
              <a:spcAft>
                <a:spcPts val="1600"/>
              </a:spcAft>
              <a:buNone/>
            </a:pPr>
            <a:r>
              <a:rPr lang="en" sz="1400"/>
              <a:t>Los servicios de la capa J, dependen de los servicios de la capa J - 1. </a:t>
            </a:r>
            <a:endParaRPr sz="1400"/>
          </a:p>
        </p:txBody>
      </p:sp>
      <p:sp>
        <p:nvSpPr>
          <p:cNvPr id="599" name="Google Shape;599;p81"/>
          <p:cNvSpPr/>
          <p:nvPr/>
        </p:nvSpPr>
        <p:spPr>
          <a:xfrm>
            <a:off x="5219550" y="1317475"/>
            <a:ext cx="1145400" cy="4341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Cliente</a:t>
            </a:r>
            <a:endParaRPr/>
          </a:p>
        </p:txBody>
      </p:sp>
      <p:sp>
        <p:nvSpPr>
          <p:cNvPr id="600" name="Google Shape;600;p81"/>
          <p:cNvSpPr/>
          <p:nvPr/>
        </p:nvSpPr>
        <p:spPr>
          <a:xfrm>
            <a:off x="7336650" y="1317475"/>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Capa N</a:t>
            </a:r>
            <a:endParaRPr/>
          </a:p>
        </p:txBody>
      </p:sp>
      <p:cxnSp>
        <p:nvCxnSpPr>
          <p:cNvPr id="601" name="Google Shape;601;p81"/>
          <p:cNvCxnSpPr>
            <a:endCxn id="600" idx="1"/>
          </p:cNvCxnSpPr>
          <p:nvPr/>
        </p:nvCxnSpPr>
        <p:spPr>
          <a:xfrm>
            <a:off x="6364950" y="1534525"/>
            <a:ext cx="971700" cy="0"/>
          </a:xfrm>
          <a:prstGeom prst="straightConnector1">
            <a:avLst/>
          </a:prstGeom>
          <a:noFill/>
          <a:ln cap="flat" cmpd="sng" w="9525">
            <a:solidFill>
              <a:schemeClr val="dk2"/>
            </a:solidFill>
            <a:prstDash val="solid"/>
            <a:round/>
            <a:headEnd len="med" w="med" type="none"/>
            <a:tailEnd len="med" w="med" type="triangle"/>
          </a:ln>
        </p:spPr>
      </p:cxnSp>
      <p:sp>
        <p:nvSpPr>
          <p:cNvPr id="602" name="Google Shape;602;p81"/>
          <p:cNvSpPr txBox="1"/>
          <p:nvPr/>
        </p:nvSpPr>
        <p:spPr>
          <a:xfrm>
            <a:off x="6650250" y="1284325"/>
            <a:ext cx="4011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usa</a:t>
            </a:r>
            <a:endParaRPr sz="1000">
              <a:latin typeface="Roboto"/>
              <a:ea typeface="Roboto"/>
              <a:cs typeface="Roboto"/>
              <a:sym typeface="Roboto"/>
            </a:endParaRPr>
          </a:p>
        </p:txBody>
      </p:sp>
      <p:sp>
        <p:nvSpPr>
          <p:cNvPr id="603" name="Google Shape;603;p81"/>
          <p:cNvSpPr/>
          <p:nvPr/>
        </p:nvSpPr>
        <p:spPr>
          <a:xfrm>
            <a:off x="7336650" y="2051175"/>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Capa N - 1</a:t>
            </a:r>
            <a:endParaRPr/>
          </a:p>
        </p:txBody>
      </p:sp>
      <p:sp>
        <p:nvSpPr>
          <p:cNvPr id="604" name="Google Shape;604;p81"/>
          <p:cNvSpPr/>
          <p:nvPr/>
        </p:nvSpPr>
        <p:spPr>
          <a:xfrm>
            <a:off x="7336650" y="3425075"/>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Capa 1</a:t>
            </a:r>
            <a:endParaRPr/>
          </a:p>
        </p:txBody>
      </p:sp>
      <p:cxnSp>
        <p:nvCxnSpPr>
          <p:cNvPr id="605" name="Google Shape;605;p81"/>
          <p:cNvCxnSpPr>
            <a:stCxn id="600" idx="2"/>
            <a:endCxn id="603" idx="0"/>
          </p:cNvCxnSpPr>
          <p:nvPr/>
        </p:nvCxnSpPr>
        <p:spPr>
          <a:xfrm>
            <a:off x="7909350" y="1751575"/>
            <a:ext cx="0" cy="299700"/>
          </a:xfrm>
          <a:prstGeom prst="straightConnector1">
            <a:avLst/>
          </a:prstGeom>
          <a:noFill/>
          <a:ln cap="flat" cmpd="sng" w="9525">
            <a:solidFill>
              <a:schemeClr val="dk2"/>
            </a:solidFill>
            <a:prstDash val="dashDot"/>
            <a:round/>
            <a:headEnd len="med" w="med" type="none"/>
            <a:tailEnd len="med" w="med" type="none"/>
          </a:ln>
        </p:spPr>
      </p:cxnSp>
      <p:cxnSp>
        <p:nvCxnSpPr>
          <p:cNvPr id="606" name="Google Shape;606;p81"/>
          <p:cNvCxnSpPr>
            <a:stCxn id="603" idx="2"/>
            <a:endCxn id="604" idx="0"/>
          </p:cNvCxnSpPr>
          <p:nvPr/>
        </p:nvCxnSpPr>
        <p:spPr>
          <a:xfrm>
            <a:off x="7909350" y="2485275"/>
            <a:ext cx="0" cy="939900"/>
          </a:xfrm>
          <a:prstGeom prst="straightConnector1">
            <a:avLst/>
          </a:prstGeom>
          <a:noFill/>
          <a:ln cap="flat" cmpd="sng" w="9525">
            <a:solidFill>
              <a:schemeClr val="dk2"/>
            </a:solidFill>
            <a:prstDash val="dashDot"/>
            <a:round/>
            <a:headEnd len="med" w="med" type="none"/>
            <a:tailEnd len="med" w="med" type="none"/>
          </a:ln>
        </p:spPr>
      </p:cxnSp>
      <p:cxnSp>
        <p:nvCxnSpPr>
          <p:cNvPr id="607" name="Google Shape;607;p81"/>
          <p:cNvCxnSpPr>
            <a:stCxn id="600" idx="3"/>
            <a:endCxn id="604" idx="3"/>
          </p:cNvCxnSpPr>
          <p:nvPr/>
        </p:nvCxnSpPr>
        <p:spPr>
          <a:xfrm>
            <a:off x="8482050" y="1534525"/>
            <a:ext cx="600" cy="2107500"/>
          </a:xfrm>
          <a:prstGeom prst="bentConnector3">
            <a:avLst>
              <a:gd fmla="val 39687500" name="adj1"/>
            </a:avLst>
          </a:prstGeom>
          <a:noFill/>
          <a:ln cap="flat" cmpd="sng" w="9525">
            <a:solidFill>
              <a:srgbClr val="FF0000"/>
            </a:solidFill>
            <a:prstDash val="solid"/>
            <a:round/>
            <a:headEnd len="med" w="med" type="none"/>
            <a:tailEnd len="med" w="med" type="none"/>
          </a:ln>
        </p:spPr>
      </p:cxnSp>
      <p:sp>
        <p:nvSpPr>
          <p:cNvPr id="608" name="Google Shape;608;p81"/>
          <p:cNvSpPr/>
          <p:nvPr/>
        </p:nvSpPr>
        <p:spPr>
          <a:xfrm>
            <a:off x="8425325" y="2431925"/>
            <a:ext cx="588600" cy="6180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137" name="Google Shape;137;p19"/>
          <p:cNvSpPr/>
          <p:nvPr/>
        </p:nvSpPr>
        <p:spPr>
          <a:xfrm>
            <a:off x="2664275" y="13025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Sistema</a:t>
            </a:r>
            <a:endParaRPr>
              <a:solidFill>
                <a:srgbClr val="FFFFFF"/>
              </a:solidFill>
            </a:endParaRPr>
          </a:p>
        </p:txBody>
      </p:sp>
      <p:sp>
        <p:nvSpPr>
          <p:cNvPr id="138" name="Google Shape;138;p19"/>
          <p:cNvSpPr/>
          <p:nvPr/>
        </p:nvSpPr>
        <p:spPr>
          <a:xfrm>
            <a:off x="2531050" y="2157250"/>
            <a:ext cx="6438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a:t>
            </a:r>
            <a:endParaRPr>
              <a:solidFill>
                <a:schemeClr val="lt1"/>
              </a:solidFill>
            </a:endParaRPr>
          </a:p>
        </p:txBody>
      </p:sp>
      <p:sp>
        <p:nvSpPr>
          <p:cNvPr id="139" name="Google Shape;139;p19"/>
          <p:cNvSpPr/>
          <p:nvPr/>
        </p:nvSpPr>
        <p:spPr>
          <a:xfrm>
            <a:off x="3644825" y="2157250"/>
            <a:ext cx="6438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B</a:t>
            </a:r>
            <a:endParaRPr>
              <a:solidFill>
                <a:schemeClr val="lt1"/>
              </a:solidFill>
            </a:endParaRPr>
          </a:p>
        </p:txBody>
      </p:sp>
      <p:sp>
        <p:nvSpPr>
          <p:cNvPr id="140" name="Google Shape;140;p19"/>
          <p:cNvSpPr/>
          <p:nvPr/>
        </p:nvSpPr>
        <p:spPr>
          <a:xfrm>
            <a:off x="4567650" y="2203025"/>
            <a:ext cx="6438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t>
            </a:r>
            <a:endParaRPr>
              <a:solidFill>
                <a:schemeClr val="lt1"/>
              </a:solidFill>
            </a:endParaRPr>
          </a:p>
        </p:txBody>
      </p:sp>
      <p:cxnSp>
        <p:nvCxnSpPr>
          <p:cNvPr id="141" name="Google Shape;141;p19"/>
          <p:cNvCxnSpPr>
            <a:stCxn id="137" idx="2"/>
            <a:endCxn id="138" idx="0"/>
          </p:cNvCxnSpPr>
          <p:nvPr/>
        </p:nvCxnSpPr>
        <p:spPr>
          <a:xfrm flipH="1">
            <a:off x="2852825" y="1872525"/>
            <a:ext cx="1113900" cy="284700"/>
          </a:xfrm>
          <a:prstGeom prst="straightConnector1">
            <a:avLst/>
          </a:prstGeom>
          <a:noFill/>
          <a:ln cap="flat" cmpd="sng" w="9525">
            <a:solidFill>
              <a:schemeClr val="dk2"/>
            </a:solidFill>
            <a:prstDash val="solid"/>
            <a:round/>
            <a:headEnd len="med" w="med" type="none"/>
            <a:tailEnd len="med" w="med" type="triangle"/>
          </a:ln>
        </p:spPr>
      </p:cxnSp>
      <p:cxnSp>
        <p:nvCxnSpPr>
          <p:cNvPr id="142" name="Google Shape;142;p19"/>
          <p:cNvCxnSpPr>
            <a:stCxn id="137" idx="2"/>
            <a:endCxn id="139" idx="0"/>
          </p:cNvCxnSpPr>
          <p:nvPr/>
        </p:nvCxnSpPr>
        <p:spPr>
          <a:xfrm>
            <a:off x="3966725" y="1872525"/>
            <a:ext cx="0" cy="284700"/>
          </a:xfrm>
          <a:prstGeom prst="straightConnector1">
            <a:avLst/>
          </a:prstGeom>
          <a:noFill/>
          <a:ln cap="flat" cmpd="sng" w="9525">
            <a:solidFill>
              <a:schemeClr val="dk2"/>
            </a:solidFill>
            <a:prstDash val="solid"/>
            <a:round/>
            <a:headEnd len="med" w="med" type="none"/>
            <a:tailEnd len="med" w="med" type="triangle"/>
          </a:ln>
        </p:spPr>
      </p:cxnSp>
      <p:cxnSp>
        <p:nvCxnSpPr>
          <p:cNvPr id="143" name="Google Shape;143;p19"/>
          <p:cNvCxnSpPr>
            <a:stCxn id="137" idx="2"/>
            <a:endCxn id="140" idx="0"/>
          </p:cNvCxnSpPr>
          <p:nvPr/>
        </p:nvCxnSpPr>
        <p:spPr>
          <a:xfrm>
            <a:off x="3966725" y="1872525"/>
            <a:ext cx="922800" cy="33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8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Arquitectura por Capas</a:t>
            </a:r>
            <a:endParaRPr/>
          </a:p>
        </p:txBody>
      </p:sp>
      <p:sp>
        <p:nvSpPr>
          <p:cNvPr id="614" name="Google Shape;614;p82"/>
          <p:cNvSpPr/>
          <p:nvPr/>
        </p:nvSpPr>
        <p:spPr>
          <a:xfrm>
            <a:off x="1689400" y="1443300"/>
            <a:ext cx="1145400" cy="4341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Cliente</a:t>
            </a:r>
            <a:endParaRPr/>
          </a:p>
        </p:txBody>
      </p:sp>
      <p:sp>
        <p:nvSpPr>
          <p:cNvPr id="615" name="Google Shape;615;p82"/>
          <p:cNvSpPr/>
          <p:nvPr/>
        </p:nvSpPr>
        <p:spPr>
          <a:xfrm>
            <a:off x="3806500" y="1443300"/>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Capa N</a:t>
            </a:r>
            <a:endParaRPr/>
          </a:p>
        </p:txBody>
      </p:sp>
      <p:cxnSp>
        <p:nvCxnSpPr>
          <p:cNvPr id="616" name="Google Shape;616;p82"/>
          <p:cNvCxnSpPr>
            <a:endCxn id="615" idx="1"/>
          </p:cNvCxnSpPr>
          <p:nvPr/>
        </p:nvCxnSpPr>
        <p:spPr>
          <a:xfrm>
            <a:off x="2834800" y="1660350"/>
            <a:ext cx="971700" cy="0"/>
          </a:xfrm>
          <a:prstGeom prst="straightConnector1">
            <a:avLst/>
          </a:prstGeom>
          <a:noFill/>
          <a:ln cap="flat" cmpd="sng" w="9525">
            <a:solidFill>
              <a:schemeClr val="dk2"/>
            </a:solidFill>
            <a:prstDash val="solid"/>
            <a:round/>
            <a:headEnd len="med" w="med" type="none"/>
            <a:tailEnd len="med" w="med" type="triangle"/>
          </a:ln>
        </p:spPr>
      </p:cxnSp>
      <p:sp>
        <p:nvSpPr>
          <p:cNvPr id="617" name="Google Shape;617;p82"/>
          <p:cNvSpPr txBox="1"/>
          <p:nvPr/>
        </p:nvSpPr>
        <p:spPr>
          <a:xfrm>
            <a:off x="3120100" y="1410150"/>
            <a:ext cx="4011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usa</a:t>
            </a:r>
            <a:endParaRPr sz="1000">
              <a:latin typeface="Roboto"/>
              <a:ea typeface="Roboto"/>
              <a:cs typeface="Roboto"/>
              <a:sym typeface="Roboto"/>
            </a:endParaRPr>
          </a:p>
        </p:txBody>
      </p:sp>
      <p:sp>
        <p:nvSpPr>
          <p:cNvPr id="618" name="Google Shape;618;p82"/>
          <p:cNvSpPr/>
          <p:nvPr/>
        </p:nvSpPr>
        <p:spPr>
          <a:xfrm>
            <a:off x="3806500" y="2177000"/>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Capa N - 1</a:t>
            </a:r>
            <a:endParaRPr/>
          </a:p>
        </p:txBody>
      </p:sp>
      <p:sp>
        <p:nvSpPr>
          <p:cNvPr id="619" name="Google Shape;619;p82"/>
          <p:cNvSpPr/>
          <p:nvPr/>
        </p:nvSpPr>
        <p:spPr>
          <a:xfrm>
            <a:off x="3806500" y="3550900"/>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Capa 1</a:t>
            </a:r>
            <a:endParaRPr/>
          </a:p>
        </p:txBody>
      </p:sp>
      <p:cxnSp>
        <p:nvCxnSpPr>
          <p:cNvPr id="620" name="Google Shape;620;p82"/>
          <p:cNvCxnSpPr>
            <a:stCxn id="615" idx="2"/>
            <a:endCxn id="618" idx="0"/>
          </p:cNvCxnSpPr>
          <p:nvPr/>
        </p:nvCxnSpPr>
        <p:spPr>
          <a:xfrm>
            <a:off x="4379200" y="1877400"/>
            <a:ext cx="0" cy="299700"/>
          </a:xfrm>
          <a:prstGeom prst="straightConnector1">
            <a:avLst/>
          </a:prstGeom>
          <a:noFill/>
          <a:ln cap="flat" cmpd="sng" w="9525">
            <a:solidFill>
              <a:schemeClr val="dk2"/>
            </a:solidFill>
            <a:prstDash val="dashDot"/>
            <a:round/>
            <a:headEnd len="med" w="med" type="none"/>
            <a:tailEnd len="med" w="med" type="none"/>
          </a:ln>
        </p:spPr>
      </p:cxnSp>
      <p:cxnSp>
        <p:nvCxnSpPr>
          <p:cNvPr id="621" name="Google Shape;621;p82"/>
          <p:cNvCxnSpPr>
            <a:stCxn id="618" idx="2"/>
            <a:endCxn id="619" idx="0"/>
          </p:cNvCxnSpPr>
          <p:nvPr/>
        </p:nvCxnSpPr>
        <p:spPr>
          <a:xfrm>
            <a:off x="4379200" y="2611100"/>
            <a:ext cx="0" cy="939900"/>
          </a:xfrm>
          <a:prstGeom prst="straightConnector1">
            <a:avLst/>
          </a:prstGeom>
          <a:noFill/>
          <a:ln cap="flat" cmpd="sng" w="9525">
            <a:solidFill>
              <a:schemeClr val="dk2"/>
            </a:solidFill>
            <a:prstDash val="dashDot"/>
            <a:round/>
            <a:headEnd len="med" w="med" type="none"/>
            <a:tailEnd len="med" w="med" type="none"/>
          </a:ln>
        </p:spPr>
      </p:cxnSp>
      <p:cxnSp>
        <p:nvCxnSpPr>
          <p:cNvPr id="622" name="Google Shape;622;p82"/>
          <p:cNvCxnSpPr>
            <a:stCxn id="615" idx="3"/>
            <a:endCxn id="619" idx="3"/>
          </p:cNvCxnSpPr>
          <p:nvPr/>
        </p:nvCxnSpPr>
        <p:spPr>
          <a:xfrm>
            <a:off x="4951900" y="1660350"/>
            <a:ext cx="600" cy="2107500"/>
          </a:xfrm>
          <a:prstGeom prst="bentConnector3">
            <a:avLst>
              <a:gd fmla="val 39687500" name="adj1"/>
            </a:avLst>
          </a:prstGeom>
          <a:noFill/>
          <a:ln cap="flat" cmpd="sng" w="9525">
            <a:solidFill>
              <a:srgbClr val="FF0000"/>
            </a:solidFill>
            <a:prstDash val="solid"/>
            <a:round/>
            <a:headEnd len="med" w="med" type="none"/>
            <a:tailEnd len="med" w="med" type="none"/>
          </a:ln>
        </p:spPr>
      </p:cxnSp>
      <p:sp>
        <p:nvSpPr>
          <p:cNvPr id="623" name="Google Shape;623;p82"/>
          <p:cNvSpPr/>
          <p:nvPr/>
        </p:nvSpPr>
        <p:spPr>
          <a:xfrm>
            <a:off x="4895175" y="2557750"/>
            <a:ext cx="588600" cy="6180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sistemas de información</a:t>
            </a:r>
            <a:endParaRPr/>
          </a:p>
        </p:txBody>
      </p:sp>
      <p:sp>
        <p:nvSpPr>
          <p:cNvPr id="630" name="Google Shape;630;p8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definen 4 capas</a:t>
            </a:r>
            <a:endParaRPr/>
          </a:p>
          <a:p>
            <a:pPr indent="-342900" lvl="0" marL="457200" rtl="0" algn="l">
              <a:spcBef>
                <a:spcPts val="1600"/>
              </a:spcBef>
              <a:spcAft>
                <a:spcPts val="0"/>
              </a:spcAft>
              <a:buSzPts val="1800"/>
              <a:buChar char="●"/>
            </a:pPr>
            <a:r>
              <a:rPr lang="en"/>
              <a:t>Presentación</a:t>
            </a:r>
            <a:endParaRPr/>
          </a:p>
          <a:p>
            <a:pPr indent="-342900" lvl="0" marL="457200" rtl="0" algn="l">
              <a:spcBef>
                <a:spcPts val="0"/>
              </a:spcBef>
              <a:spcAft>
                <a:spcPts val="0"/>
              </a:spcAft>
              <a:buSzPts val="1800"/>
              <a:buChar char="●"/>
            </a:pPr>
            <a:r>
              <a:rPr lang="en"/>
              <a:t>Lógica de Aplicación</a:t>
            </a:r>
            <a:endParaRPr/>
          </a:p>
          <a:p>
            <a:pPr indent="-342900" lvl="0" marL="457200" rtl="0" algn="l">
              <a:spcBef>
                <a:spcPts val="0"/>
              </a:spcBef>
              <a:spcAft>
                <a:spcPts val="0"/>
              </a:spcAft>
              <a:buSzPts val="1800"/>
              <a:buChar char="●"/>
            </a:pPr>
            <a:r>
              <a:rPr lang="en"/>
              <a:t>Dominio</a:t>
            </a:r>
            <a:endParaRPr/>
          </a:p>
          <a:p>
            <a:pPr indent="-342900" lvl="0" marL="457200" rtl="0" algn="l">
              <a:spcBef>
                <a:spcPts val="0"/>
              </a:spcBef>
              <a:spcAft>
                <a:spcPts val="0"/>
              </a:spcAft>
              <a:buSzPts val="1800"/>
              <a:buChar char="●"/>
            </a:pPr>
            <a:r>
              <a:rPr lang="en"/>
              <a:t>Base de Datos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8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Arquitectura Limpia</a:t>
            </a:r>
            <a:endParaRPr/>
          </a:p>
        </p:txBody>
      </p:sp>
      <p:sp>
        <p:nvSpPr>
          <p:cNvPr id="636" name="Google Shape;636;p84"/>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Aplicación de conceptos y principios SOLID al desarrollo de aplicaciones.</a:t>
            </a:r>
            <a:endParaRPr/>
          </a:p>
          <a:p>
            <a:pPr indent="0" lvl="0" marL="0" rtl="0" algn="l">
              <a:spcBef>
                <a:spcPts val="1600"/>
              </a:spcBef>
              <a:spcAft>
                <a:spcPts val="0"/>
              </a:spcAft>
              <a:buNone/>
            </a:pPr>
            <a:r>
              <a:rPr lang="en"/>
              <a:t>Mejora la arquitectura por capas</a:t>
            </a:r>
            <a:endParaRPr/>
          </a:p>
          <a:p>
            <a:pPr indent="0" lvl="0" marL="0" rtl="0" algn="l">
              <a:spcBef>
                <a:spcPts val="1600"/>
              </a:spcBef>
              <a:spcAft>
                <a:spcPts val="1600"/>
              </a:spcAft>
              <a:buNone/>
            </a:pPr>
            <a:r>
              <a:rPr lang="en"/>
              <a:t>Remueve el problema de aplicaciones centradas en CRUD hacia aplicaciones centradas en tareas.</a:t>
            </a:r>
            <a:endParaRPr/>
          </a:p>
        </p:txBody>
      </p:sp>
      <p:pic>
        <p:nvPicPr>
          <p:cNvPr id="637" name="Google Shape;637;p84"/>
          <p:cNvPicPr preferRelativeResize="0"/>
          <p:nvPr/>
        </p:nvPicPr>
        <p:blipFill>
          <a:blip r:embed="rId3">
            <a:alphaModFix/>
          </a:blip>
          <a:stretch>
            <a:fillRect/>
          </a:stretch>
        </p:blipFill>
        <p:spPr>
          <a:xfrm>
            <a:off x="3242675" y="439375"/>
            <a:ext cx="5719499" cy="420072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Arquitectura Limpia</a:t>
            </a:r>
            <a:endParaRPr/>
          </a:p>
        </p:txBody>
      </p:sp>
      <p:sp>
        <p:nvSpPr>
          <p:cNvPr id="643" name="Google Shape;643;p85"/>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Aplicación de conceptos y principios SOLID al desarrollo de aplicaciones.</a:t>
            </a:r>
            <a:endParaRPr/>
          </a:p>
          <a:p>
            <a:pPr indent="0" lvl="0" marL="0" rtl="0" algn="l">
              <a:spcBef>
                <a:spcPts val="1600"/>
              </a:spcBef>
              <a:spcAft>
                <a:spcPts val="0"/>
              </a:spcAft>
              <a:buNone/>
            </a:pPr>
            <a:r>
              <a:rPr lang="en"/>
              <a:t>Mejora la arquitectura por capas</a:t>
            </a:r>
            <a:endParaRPr/>
          </a:p>
          <a:p>
            <a:pPr indent="0" lvl="0" marL="0" rtl="0" algn="l">
              <a:spcBef>
                <a:spcPts val="1600"/>
              </a:spcBef>
              <a:spcAft>
                <a:spcPts val="1600"/>
              </a:spcAft>
              <a:buNone/>
            </a:pPr>
            <a:r>
              <a:rPr lang="en"/>
              <a:t>Remueve el problema de aplicaciones centradas en CRUD hacia aplicaciones centradas en tareas.</a:t>
            </a:r>
            <a:endParaRPr/>
          </a:p>
        </p:txBody>
      </p:sp>
      <p:pic>
        <p:nvPicPr>
          <p:cNvPr id="644" name="Google Shape;644;p85"/>
          <p:cNvPicPr preferRelativeResize="0"/>
          <p:nvPr/>
        </p:nvPicPr>
        <p:blipFill>
          <a:blip r:embed="rId3">
            <a:alphaModFix/>
          </a:blip>
          <a:stretch>
            <a:fillRect/>
          </a:stretch>
        </p:blipFill>
        <p:spPr>
          <a:xfrm>
            <a:off x="3294175" y="594213"/>
            <a:ext cx="5486975" cy="39550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8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Implementando un Arquitectura por Capas.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8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Pipes and Filters - From Mud to Structure</a:t>
            </a:r>
            <a:endParaRPr/>
          </a:p>
        </p:txBody>
      </p:sp>
      <p:sp>
        <p:nvSpPr>
          <p:cNvPr id="655" name="Google Shape;655;p8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También es un patrón de Sistemas Distribuidos.</a:t>
            </a:r>
            <a:endParaRPr/>
          </a:p>
          <a:p>
            <a:pPr indent="0" lvl="0" marL="0" rtl="0" algn="l">
              <a:spcBef>
                <a:spcPts val="1600"/>
              </a:spcBef>
              <a:spcAft>
                <a:spcPts val="0"/>
              </a:spcAft>
              <a:buNone/>
            </a:pPr>
            <a:r>
              <a:rPr lang="en"/>
              <a:t>Estructura para sistemas que procesan streams de datos (IoT, Big Data).</a:t>
            </a:r>
            <a:endParaRPr/>
          </a:p>
          <a:p>
            <a:pPr indent="0" lvl="0" marL="0" rtl="0" algn="l">
              <a:spcBef>
                <a:spcPts val="1600"/>
              </a:spcBef>
              <a:spcAft>
                <a:spcPts val="0"/>
              </a:spcAft>
              <a:buNone/>
            </a:pPr>
            <a:r>
              <a:rPr lang="en"/>
              <a:t>Cada paso de procesamiento se encapsula en un componente llamado </a:t>
            </a:r>
            <a:r>
              <a:rPr lang="en">
                <a:solidFill>
                  <a:srgbClr val="FF5200"/>
                </a:solidFill>
              </a:rPr>
              <a:t>FILTRO</a:t>
            </a:r>
            <a:r>
              <a:rPr lang="en"/>
              <a:t>.</a:t>
            </a:r>
            <a:endParaRPr/>
          </a:p>
          <a:p>
            <a:pPr indent="0" lvl="0" marL="0" rtl="0" algn="l">
              <a:spcBef>
                <a:spcPts val="1600"/>
              </a:spcBef>
              <a:spcAft>
                <a:spcPts val="1600"/>
              </a:spcAft>
              <a:buNone/>
            </a:pPr>
            <a:r>
              <a:rPr lang="en"/>
              <a:t>Los datos son pasados por medio de </a:t>
            </a:r>
            <a:r>
              <a:rPr lang="en">
                <a:solidFill>
                  <a:srgbClr val="FF5200"/>
                </a:solidFill>
              </a:rPr>
              <a:t>TUBERÍAS</a:t>
            </a:r>
            <a:r>
              <a:rPr lang="en"/>
              <a:t> entre filtros adyacentes.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Contexto y Problema</a:t>
            </a:r>
            <a:endParaRPr/>
          </a:p>
        </p:txBody>
      </p:sp>
      <p:sp>
        <p:nvSpPr>
          <p:cNvPr id="661" name="Google Shape;661;p8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Contexto: Tenemos un flujo de datos continuo que necesita una cadena de procesamiento. Procesamiento de streams de datos</a:t>
            </a:r>
            <a:endParaRPr/>
          </a:p>
          <a:p>
            <a:pPr indent="0" lvl="0" marL="0" rtl="0" algn="l">
              <a:spcBef>
                <a:spcPts val="1600"/>
              </a:spcBef>
              <a:spcAft>
                <a:spcPts val="0"/>
              </a:spcAft>
              <a:buNone/>
            </a:pPr>
            <a:r>
              <a:rPr lang="en"/>
              <a:t>Problema: Si se desarrolla de manera monolítica se reduce la posibilidad de refactorizar, optimizar y reutilizar el código. Si se planea flexibilidad para el futuro, es </a:t>
            </a:r>
            <a:r>
              <a:rPr lang="en"/>
              <a:t>difícil</a:t>
            </a: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8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Solución</a:t>
            </a:r>
            <a:endParaRPr/>
          </a:p>
        </p:txBody>
      </p:sp>
      <p:sp>
        <p:nvSpPr>
          <p:cNvPr id="667" name="Google Shape;667;p8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patrón divide la tarea en varios pasos de procesamiento secuencial. Estos pasos están conectados por el flujo de datos a través del sistema.</a:t>
            </a:r>
            <a:endParaRPr/>
          </a:p>
          <a:p>
            <a:pPr indent="0" lvl="0" marL="0" rtl="0" algn="l">
              <a:spcBef>
                <a:spcPts val="1600"/>
              </a:spcBef>
              <a:spcAft>
                <a:spcPts val="0"/>
              </a:spcAft>
              <a:buNone/>
            </a:pPr>
            <a:r>
              <a:rPr lang="en"/>
              <a:t>Los filtros son unidades de procesamiento. </a:t>
            </a:r>
            <a:endParaRPr/>
          </a:p>
          <a:p>
            <a:pPr indent="0" lvl="0" marL="0" rtl="0" algn="l">
              <a:spcBef>
                <a:spcPts val="1600"/>
              </a:spcBef>
              <a:spcAft>
                <a:spcPts val="1600"/>
              </a:spcAft>
              <a:buNone/>
            </a:pPr>
            <a:r>
              <a:rPr lang="en"/>
              <a:t>Las tuberías son conexiones entre filtros.</a:t>
            </a:r>
            <a:endParaRPr/>
          </a:p>
        </p:txBody>
      </p:sp>
      <p:sp>
        <p:nvSpPr>
          <p:cNvPr id="668" name="Google Shape;668;p89"/>
          <p:cNvSpPr/>
          <p:nvPr/>
        </p:nvSpPr>
        <p:spPr>
          <a:xfrm>
            <a:off x="282100" y="3598575"/>
            <a:ext cx="1145400" cy="4341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Source</a:t>
            </a:r>
            <a:endParaRPr/>
          </a:p>
        </p:txBody>
      </p:sp>
      <p:sp>
        <p:nvSpPr>
          <p:cNvPr id="669" name="Google Shape;669;p89"/>
          <p:cNvSpPr/>
          <p:nvPr/>
        </p:nvSpPr>
        <p:spPr>
          <a:xfrm>
            <a:off x="1928250" y="3598575"/>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Filtro 1</a:t>
            </a:r>
            <a:endParaRPr/>
          </a:p>
        </p:txBody>
      </p:sp>
      <p:sp>
        <p:nvSpPr>
          <p:cNvPr id="670" name="Google Shape;670;p89"/>
          <p:cNvSpPr/>
          <p:nvPr/>
        </p:nvSpPr>
        <p:spPr>
          <a:xfrm>
            <a:off x="6690100" y="3598575"/>
            <a:ext cx="1145400" cy="4341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Sink</a:t>
            </a:r>
            <a:endParaRPr/>
          </a:p>
        </p:txBody>
      </p:sp>
      <p:sp>
        <p:nvSpPr>
          <p:cNvPr id="671" name="Google Shape;671;p89"/>
          <p:cNvSpPr/>
          <p:nvPr/>
        </p:nvSpPr>
        <p:spPr>
          <a:xfrm>
            <a:off x="3486100" y="3598575"/>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Filtro 2</a:t>
            </a:r>
            <a:endParaRPr/>
          </a:p>
        </p:txBody>
      </p:sp>
      <p:sp>
        <p:nvSpPr>
          <p:cNvPr id="672" name="Google Shape;672;p89"/>
          <p:cNvSpPr/>
          <p:nvPr/>
        </p:nvSpPr>
        <p:spPr>
          <a:xfrm>
            <a:off x="4904150" y="3598575"/>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Filtro 3</a:t>
            </a:r>
            <a:endParaRPr/>
          </a:p>
        </p:txBody>
      </p:sp>
      <p:cxnSp>
        <p:nvCxnSpPr>
          <p:cNvPr id="673" name="Google Shape;673;p89"/>
          <p:cNvCxnSpPr>
            <a:stCxn id="668" idx="3"/>
            <a:endCxn id="669" idx="1"/>
          </p:cNvCxnSpPr>
          <p:nvPr/>
        </p:nvCxnSpPr>
        <p:spPr>
          <a:xfrm>
            <a:off x="1427500" y="3815625"/>
            <a:ext cx="500700" cy="0"/>
          </a:xfrm>
          <a:prstGeom prst="straightConnector1">
            <a:avLst/>
          </a:prstGeom>
          <a:noFill/>
          <a:ln cap="flat" cmpd="sng" w="9525">
            <a:solidFill>
              <a:schemeClr val="dk2"/>
            </a:solidFill>
            <a:prstDash val="solid"/>
            <a:round/>
            <a:headEnd len="med" w="med" type="none"/>
            <a:tailEnd len="med" w="med" type="triangle"/>
          </a:ln>
        </p:spPr>
      </p:cxnSp>
      <p:cxnSp>
        <p:nvCxnSpPr>
          <p:cNvPr id="674" name="Google Shape;674;p89"/>
          <p:cNvCxnSpPr>
            <a:stCxn id="669" idx="3"/>
            <a:endCxn id="671" idx="1"/>
          </p:cNvCxnSpPr>
          <p:nvPr/>
        </p:nvCxnSpPr>
        <p:spPr>
          <a:xfrm>
            <a:off x="3073650" y="3815625"/>
            <a:ext cx="412500" cy="0"/>
          </a:xfrm>
          <a:prstGeom prst="straightConnector1">
            <a:avLst/>
          </a:prstGeom>
          <a:noFill/>
          <a:ln cap="flat" cmpd="sng" w="9525">
            <a:solidFill>
              <a:schemeClr val="dk2"/>
            </a:solidFill>
            <a:prstDash val="solid"/>
            <a:round/>
            <a:headEnd len="med" w="med" type="none"/>
            <a:tailEnd len="med" w="med" type="triangle"/>
          </a:ln>
        </p:spPr>
      </p:cxnSp>
      <p:cxnSp>
        <p:nvCxnSpPr>
          <p:cNvPr id="675" name="Google Shape;675;p89"/>
          <p:cNvCxnSpPr>
            <a:stCxn id="671" idx="3"/>
            <a:endCxn id="672" idx="1"/>
          </p:cNvCxnSpPr>
          <p:nvPr/>
        </p:nvCxnSpPr>
        <p:spPr>
          <a:xfrm>
            <a:off x="4631500" y="3815625"/>
            <a:ext cx="272700" cy="0"/>
          </a:xfrm>
          <a:prstGeom prst="straightConnector1">
            <a:avLst/>
          </a:prstGeom>
          <a:noFill/>
          <a:ln cap="flat" cmpd="sng" w="9525">
            <a:solidFill>
              <a:schemeClr val="dk2"/>
            </a:solidFill>
            <a:prstDash val="solid"/>
            <a:round/>
            <a:headEnd len="med" w="med" type="none"/>
            <a:tailEnd len="med" w="med" type="triangle"/>
          </a:ln>
        </p:spPr>
      </p:cxnSp>
      <p:cxnSp>
        <p:nvCxnSpPr>
          <p:cNvPr id="676" name="Google Shape;676;p89"/>
          <p:cNvCxnSpPr>
            <a:stCxn id="672" idx="3"/>
            <a:endCxn id="670" idx="1"/>
          </p:cNvCxnSpPr>
          <p:nvPr/>
        </p:nvCxnSpPr>
        <p:spPr>
          <a:xfrm>
            <a:off x="6049550" y="3815625"/>
            <a:ext cx="640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Implementaciones Comunes</a:t>
            </a:r>
            <a:endParaRPr/>
          </a:p>
        </p:txBody>
      </p:sp>
      <p:sp>
        <p:nvSpPr>
          <p:cNvPr id="682" name="Google Shape;682;p9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Redes Neuronales</a:t>
            </a:r>
            <a:endParaRPr/>
          </a:p>
          <a:p>
            <a:pPr indent="-342900" lvl="0" marL="457200" rtl="0" algn="l">
              <a:spcBef>
                <a:spcPts val="0"/>
              </a:spcBef>
              <a:spcAft>
                <a:spcPts val="0"/>
              </a:spcAft>
              <a:buSzPts val="1800"/>
              <a:buChar char="●"/>
            </a:pPr>
            <a:r>
              <a:rPr lang="en"/>
              <a:t>IoT</a:t>
            </a:r>
            <a:endParaRPr/>
          </a:p>
          <a:p>
            <a:pPr indent="-342900" lvl="0" marL="457200" rtl="0" algn="l">
              <a:spcBef>
                <a:spcPts val="0"/>
              </a:spcBef>
              <a:spcAft>
                <a:spcPts val="0"/>
              </a:spcAft>
              <a:buSzPts val="1800"/>
              <a:buChar char="●"/>
            </a:pPr>
            <a:r>
              <a:rPr lang="en"/>
              <a:t>Big Data - Algoritmo Map - Reduce</a:t>
            </a:r>
            <a:endParaRPr/>
          </a:p>
          <a:p>
            <a:pPr indent="-342900" lvl="0" marL="457200" rtl="0" algn="l">
              <a:spcBef>
                <a:spcPts val="0"/>
              </a:spcBef>
              <a:spcAft>
                <a:spcPts val="0"/>
              </a:spcAft>
              <a:buSzPts val="1800"/>
              <a:buChar char="●"/>
            </a:pPr>
            <a:r>
              <a:rPr lang="en"/>
              <a:t>Filtros interceptores en aplicaciones Web.</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9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View Controller - Sistemas Interactivos</a:t>
            </a:r>
            <a:endParaRPr/>
          </a:p>
        </p:txBody>
      </p:sp>
      <p:sp>
        <p:nvSpPr>
          <p:cNvPr id="688" name="Google Shape;688;p9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patrón MVC divide una aplicación interactiva en 3 componentes. El modelo que contiene la funcionalidad core y los datos. La vista que despliega información al usuario y los controladores que manejan la entrada del usuario.</a:t>
            </a:r>
            <a:endParaRPr/>
          </a:p>
          <a:p>
            <a:pPr indent="0" lvl="0" marL="0" rtl="0" algn="l">
              <a:spcBef>
                <a:spcPts val="1600"/>
              </a:spcBef>
              <a:spcAft>
                <a:spcPts val="0"/>
              </a:spcAft>
              <a:buNone/>
            </a:pPr>
            <a:r>
              <a:rPr lang="en"/>
              <a:t>Las vistas y los controladores comprenden la interfaz de usuario.</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149" name="Google Shape;149;p20"/>
          <p:cNvSpPr/>
          <p:nvPr/>
        </p:nvSpPr>
        <p:spPr>
          <a:xfrm>
            <a:off x="2664275" y="13025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Sistema</a:t>
            </a:r>
            <a:endParaRPr>
              <a:solidFill>
                <a:srgbClr val="FFFFFF"/>
              </a:solidFill>
            </a:endParaRPr>
          </a:p>
        </p:txBody>
      </p:sp>
      <p:sp>
        <p:nvSpPr>
          <p:cNvPr id="150" name="Google Shape;150;p20"/>
          <p:cNvSpPr/>
          <p:nvPr/>
        </p:nvSpPr>
        <p:spPr>
          <a:xfrm>
            <a:off x="2531050" y="2157250"/>
            <a:ext cx="6438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a:t>
            </a:r>
            <a:endParaRPr>
              <a:solidFill>
                <a:schemeClr val="lt1"/>
              </a:solidFill>
            </a:endParaRPr>
          </a:p>
        </p:txBody>
      </p:sp>
      <p:sp>
        <p:nvSpPr>
          <p:cNvPr id="151" name="Google Shape;151;p20"/>
          <p:cNvSpPr/>
          <p:nvPr/>
        </p:nvSpPr>
        <p:spPr>
          <a:xfrm>
            <a:off x="3644825" y="2157250"/>
            <a:ext cx="6438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B</a:t>
            </a:r>
            <a:endParaRPr>
              <a:solidFill>
                <a:schemeClr val="lt1"/>
              </a:solidFill>
            </a:endParaRPr>
          </a:p>
        </p:txBody>
      </p:sp>
      <p:sp>
        <p:nvSpPr>
          <p:cNvPr id="152" name="Google Shape;152;p20"/>
          <p:cNvSpPr/>
          <p:nvPr/>
        </p:nvSpPr>
        <p:spPr>
          <a:xfrm>
            <a:off x="4567650" y="2203025"/>
            <a:ext cx="6438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t>
            </a:r>
            <a:endParaRPr>
              <a:solidFill>
                <a:schemeClr val="lt1"/>
              </a:solidFill>
            </a:endParaRPr>
          </a:p>
        </p:txBody>
      </p:sp>
      <p:cxnSp>
        <p:nvCxnSpPr>
          <p:cNvPr id="153" name="Google Shape;153;p20"/>
          <p:cNvCxnSpPr>
            <a:stCxn id="149" idx="2"/>
            <a:endCxn id="150" idx="0"/>
          </p:cNvCxnSpPr>
          <p:nvPr/>
        </p:nvCxnSpPr>
        <p:spPr>
          <a:xfrm flipH="1">
            <a:off x="2852825" y="1872525"/>
            <a:ext cx="1113900" cy="28470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p20"/>
          <p:cNvCxnSpPr>
            <a:stCxn id="149" idx="2"/>
            <a:endCxn id="151" idx="0"/>
          </p:cNvCxnSpPr>
          <p:nvPr/>
        </p:nvCxnSpPr>
        <p:spPr>
          <a:xfrm>
            <a:off x="3966725" y="1872525"/>
            <a:ext cx="0" cy="284700"/>
          </a:xfrm>
          <a:prstGeom prst="straightConnector1">
            <a:avLst/>
          </a:prstGeom>
          <a:noFill/>
          <a:ln cap="flat" cmpd="sng" w="9525">
            <a:solidFill>
              <a:schemeClr val="dk2"/>
            </a:solidFill>
            <a:prstDash val="solid"/>
            <a:round/>
            <a:headEnd len="med" w="med" type="none"/>
            <a:tailEnd len="med" w="med" type="triangle"/>
          </a:ln>
        </p:spPr>
      </p:cxnSp>
      <p:cxnSp>
        <p:nvCxnSpPr>
          <p:cNvPr id="155" name="Google Shape;155;p20"/>
          <p:cNvCxnSpPr>
            <a:stCxn id="149" idx="2"/>
            <a:endCxn id="152" idx="0"/>
          </p:cNvCxnSpPr>
          <p:nvPr/>
        </p:nvCxnSpPr>
        <p:spPr>
          <a:xfrm>
            <a:off x="3966725" y="1872525"/>
            <a:ext cx="922800" cy="330600"/>
          </a:xfrm>
          <a:prstGeom prst="straightConnector1">
            <a:avLst/>
          </a:prstGeom>
          <a:noFill/>
          <a:ln cap="flat" cmpd="sng" w="9525">
            <a:solidFill>
              <a:schemeClr val="dk2"/>
            </a:solidFill>
            <a:prstDash val="solid"/>
            <a:round/>
            <a:headEnd len="med" w="med" type="none"/>
            <a:tailEnd len="med" w="med" type="triangle"/>
          </a:ln>
        </p:spPr>
      </p:cxnSp>
      <p:sp>
        <p:nvSpPr>
          <p:cNvPr id="156" name="Google Shape;156;p20"/>
          <p:cNvSpPr/>
          <p:nvPr/>
        </p:nvSpPr>
        <p:spPr>
          <a:xfrm>
            <a:off x="2020475" y="3085775"/>
            <a:ext cx="643800" cy="612000"/>
          </a:xfrm>
          <a:prstGeom prst="pentagon">
            <a:avLst>
              <a:gd fmla="val 105146" name="hf"/>
              <a:gd fmla="val 110557" name="vf"/>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rPr>
              <a:t>X</a:t>
            </a:r>
            <a:endParaRPr>
              <a:solidFill>
                <a:schemeClr val="lt1"/>
              </a:solidFill>
            </a:endParaRPr>
          </a:p>
        </p:txBody>
      </p:sp>
      <p:sp>
        <p:nvSpPr>
          <p:cNvPr id="157" name="Google Shape;157;p20"/>
          <p:cNvSpPr/>
          <p:nvPr/>
        </p:nvSpPr>
        <p:spPr>
          <a:xfrm>
            <a:off x="2852825" y="3085775"/>
            <a:ext cx="643800" cy="612000"/>
          </a:xfrm>
          <a:prstGeom prst="pentagon">
            <a:avLst>
              <a:gd fmla="val 105146" name="hf"/>
              <a:gd fmla="val 110557" name="vf"/>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rPr>
              <a:t>Y</a:t>
            </a:r>
            <a:endParaRPr>
              <a:solidFill>
                <a:schemeClr val="lt1"/>
              </a:solidFill>
            </a:endParaRPr>
          </a:p>
        </p:txBody>
      </p:sp>
      <p:cxnSp>
        <p:nvCxnSpPr>
          <p:cNvPr id="158" name="Google Shape;158;p20"/>
          <p:cNvCxnSpPr>
            <a:stCxn id="150" idx="4"/>
            <a:endCxn id="156" idx="0"/>
          </p:cNvCxnSpPr>
          <p:nvPr/>
        </p:nvCxnSpPr>
        <p:spPr>
          <a:xfrm flipH="1">
            <a:off x="2342350" y="2801050"/>
            <a:ext cx="510600" cy="284700"/>
          </a:xfrm>
          <a:prstGeom prst="straightConnector1">
            <a:avLst/>
          </a:prstGeom>
          <a:noFill/>
          <a:ln cap="flat" cmpd="sng" w="9525">
            <a:solidFill>
              <a:schemeClr val="dk2"/>
            </a:solidFill>
            <a:prstDash val="solid"/>
            <a:round/>
            <a:headEnd len="med" w="med" type="none"/>
            <a:tailEnd len="med" w="med" type="triangle"/>
          </a:ln>
        </p:spPr>
      </p:cxnSp>
      <p:cxnSp>
        <p:nvCxnSpPr>
          <p:cNvPr id="159" name="Google Shape;159;p20"/>
          <p:cNvCxnSpPr>
            <a:stCxn id="150" idx="4"/>
            <a:endCxn id="157" idx="0"/>
          </p:cNvCxnSpPr>
          <p:nvPr/>
        </p:nvCxnSpPr>
        <p:spPr>
          <a:xfrm>
            <a:off x="2852950" y="2801050"/>
            <a:ext cx="321900" cy="28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9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View Controller - Sistemas Interactivos</a:t>
            </a:r>
            <a:endParaRPr/>
          </a:p>
        </p:txBody>
      </p:sp>
      <p:sp>
        <p:nvSpPr>
          <p:cNvPr id="694" name="Google Shape;694;p9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Contexto: Se tiene una aplicación interactiva con una interfaz humano computador flexible.</a:t>
            </a:r>
            <a:endParaRPr/>
          </a:p>
          <a:p>
            <a:pPr indent="0" lvl="0" marL="0" rtl="0" algn="l">
              <a:spcBef>
                <a:spcPts val="1600"/>
              </a:spcBef>
              <a:spcAft>
                <a:spcPts val="0"/>
              </a:spcAft>
              <a:buNone/>
            </a:pPr>
            <a:r>
              <a:rPr lang="en"/>
              <a:t>Problema: Las UIs son especialmente propensas a solicitudes de cambio.</a:t>
            </a:r>
            <a:endParaRPr/>
          </a:p>
          <a:p>
            <a:pPr indent="0" lvl="0" marL="0" rtl="0" algn="l">
              <a:spcBef>
                <a:spcPts val="1600"/>
              </a:spcBef>
              <a:spcAft>
                <a:spcPts val="1600"/>
              </a:spcAft>
              <a:buNone/>
            </a:pPr>
            <a:r>
              <a:rPr lang="en"/>
              <a:t>Se pueden tener varias formas de ingresar la información y se pueden requerir varias formas de mostrar la información.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9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Solución</a:t>
            </a:r>
            <a:endParaRPr/>
          </a:p>
        </p:txBody>
      </p:sp>
      <p:sp>
        <p:nvSpPr>
          <p:cNvPr id="700" name="Google Shape;700;p9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Dividir una aplicación interactiva en tres áreas: Procesamiento, Salida y Entrada.</a:t>
            </a:r>
            <a:endParaRPr/>
          </a:p>
          <a:p>
            <a:pPr indent="0" lvl="0" marL="0" rtl="0" algn="l">
              <a:spcBef>
                <a:spcPts val="1600"/>
              </a:spcBef>
              <a:spcAft>
                <a:spcPts val="0"/>
              </a:spcAft>
              <a:buNone/>
            </a:pPr>
            <a:r>
              <a:rPr lang="en"/>
              <a:t>Tres tipos de componentes. Modelo, Vista y Controlador.</a:t>
            </a:r>
            <a:endParaRPr/>
          </a:p>
          <a:p>
            <a:pPr indent="0" lvl="0" marL="0" rtl="0" algn="l">
              <a:spcBef>
                <a:spcPts val="1600"/>
              </a:spcBef>
              <a:spcAft>
                <a:spcPts val="0"/>
              </a:spcAft>
              <a:buNone/>
            </a:pPr>
            <a:r>
              <a:rPr lang="en"/>
              <a:t>El modelo debe notificar a las vistas cuando sus datos cambien. Patrón </a:t>
            </a:r>
            <a:r>
              <a:rPr lang="en">
                <a:solidFill>
                  <a:srgbClr val="FF5200"/>
                </a:solidFill>
              </a:rPr>
              <a:t>Observer</a:t>
            </a:r>
            <a:r>
              <a:rPr lang="en"/>
              <a:t> y Patrón </a:t>
            </a:r>
            <a:r>
              <a:rPr lang="en">
                <a:solidFill>
                  <a:srgbClr val="FF5200"/>
                </a:solidFill>
              </a:rPr>
              <a:t>Publicador/Suscriptor</a:t>
            </a: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701" name="Google Shape;701;p93"/>
          <p:cNvSpPr/>
          <p:nvPr/>
        </p:nvSpPr>
        <p:spPr>
          <a:xfrm>
            <a:off x="1207100" y="3605950"/>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Modelo</a:t>
            </a:r>
            <a:endParaRPr/>
          </a:p>
        </p:txBody>
      </p:sp>
      <p:sp>
        <p:nvSpPr>
          <p:cNvPr id="702" name="Google Shape;702;p93"/>
          <p:cNvSpPr/>
          <p:nvPr/>
        </p:nvSpPr>
        <p:spPr>
          <a:xfrm>
            <a:off x="3309500" y="4040050"/>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Vista</a:t>
            </a:r>
            <a:endParaRPr/>
          </a:p>
        </p:txBody>
      </p:sp>
      <p:sp>
        <p:nvSpPr>
          <p:cNvPr id="703" name="Google Shape;703;p93"/>
          <p:cNvSpPr/>
          <p:nvPr/>
        </p:nvSpPr>
        <p:spPr>
          <a:xfrm>
            <a:off x="4977700" y="4040050"/>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Controlador</a:t>
            </a:r>
            <a:endParaRPr/>
          </a:p>
        </p:txBody>
      </p:sp>
      <p:sp>
        <p:nvSpPr>
          <p:cNvPr id="704" name="Google Shape;704;p93"/>
          <p:cNvSpPr/>
          <p:nvPr/>
        </p:nvSpPr>
        <p:spPr>
          <a:xfrm>
            <a:off x="4151425" y="2871100"/>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Observer</a:t>
            </a:r>
            <a:endParaRPr/>
          </a:p>
        </p:txBody>
      </p:sp>
      <p:cxnSp>
        <p:nvCxnSpPr>
          <p:cNvPr id="705" name="Google Shape;705;p93"/>
          <p:cNvCxnSpPr>
            <a:stCxn id="702" idx="0"/>
            <a:endCxn id="704" idx="2"/>
          </p:cNvCxnSpPr>
          <p:nvPr/>
        </p:nvCxnSpPr>
        <p:spPr>
          <a:xfrm rot="-5400000">
            <a:off x="3935750" y="3251800"/>
            <a:ext cx="734700" cy="841800"/>
          </a:xfrm>
          <a:prstGeom prst="bentConnector3">
            <a:avLst>
              <a:gd fmla="val 49990" name="adj1"/>
            </a:avLst>
          </a:prstGeom>
          <a:noFill/>
          <a:ln cap="flat" cmpd="sng" w="9525">
            <a:solidFill>
              <a:schemeClr val="dk2"/>
            </a:solidFill>
            <a:prstDash val="solid"/>
            <a:round/>
            <a:headEnd len="med" w="med" type="none"/>
            <a:tailEnd len="med" w="med" type="triangle"/>
          </a:ln>
        </p:spPr>
      </p:cxnSp>
      <p:cxnSp>
        <p:nvCxnSpPr>
          <p:cNvPr id="706" name="Google Shape;706;p93"/>
          <p:cNvCxnSpPr>
            <a:stCxn id="703" idx="0"/>
            <a:endCxn id="704" idx="2"/>
          </p:cNvCxnSpPr>
          <p:nvPr/>
        </p:nvCxnSpPr>
        <p:spPr>
          <a:xfrm flipH="1" rot="5400000">
            <a:off x="4769950" y="3259600"/>
            <a:ext cx="734700" cy="826200"/>
          </a:xfrm>
          <a:prstGeom prst="bentConnector3">
            <a:avLst>
              <a:gd fmla="val 49990" name="adj1"/>
            </a:avLst>
          </a:prstGeom>
          <a:noFill/>
          <a:ln cap="flat" cmpd="sng" w="9525">
            <a:solidFill>
              <a:schemeClr val="dk2"/>
            </a:solidFill>
            <a:prstDash val="solid"/>
            <a:round/>
            <a:headEnd len="med" w="med" type="none"/>
            <a:tailEnd len="med" w="med" type="triangle"/>
          </a:ln>
        </p:spPr>
      </p:cxnSp>
      <p:cxnSp>
        <p:nvCxnSpPr>
          <p:cNvPr id="707" name="Google Shape;707;p93"/>
          <p:cNvCxnSpPr>
            <a:stCxn id="702" idx="1"/>
            <a:endCxn id="701" idx="3"/>
          </p:cNvCxnSpPr>
          <p:nvPr/>
        </p:nvCxnSpPr>
        <p:spPr>
          <a:xfrm rot="10800000">
            <a:off x="2352500" y="3823000"/>
            <a:ext cx="957000" cy="4341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708" name="Google Shape;708;p93"/>
          <p:cNvCxnSpPr>
            <a:stCxn id="702" idx="3"/>
            <a:endCxn id="703" idx="1"/>
          </p:cNvCxnSpPr>
          <p:nvPr/>
        </p:nvCxnSpPr>
        <p:spPr>
          <a:xfrm>
            <a:off x="4454900" y="4257100"/>
            <a:ext cx="522900" cy="600"/>
          </a:xfrm>
          <a:prstGeom prst="bentConnector3">
            <a:avLst>
              <a:gd fmla="val 49990" name="adj1"/>
            </a:avLst>
          </a:prstGeom>
          <a:noFill/>
          <a:ln cap="flat" cmpd="sng" w="9525">
            <a:solidFill>
              <a:schemeClr val="dk2"/>
            </a:solidFill>
            <a:prstDash val="solid"/>
            <a:round/>
            <a:headEnd len="med" w="med" type="none"/>
            <a:tailEnd len="med" w="med" type="none"/>
          </a:ln>
        </p:spPr>
      </p:cxnSp>
      <p:cxnSp>
        <p:nvCxnSpPr>
          <p:cNvPr id="709" name="Google Shape;709;p93"/>
          <p:cNvCxnSpPr>
            <a:stCxn id="703" idx="2"/>
            <a:endCxn id="701" idx="2"/>
          </p:cNvCxnSpPr>
          <p:nvPr/>
        </p:nvCxnSpPr>
        <p:spPr>
          <a:xfrm flipH="1" rot="5400000">
            <a:off x="3448000" y="2371750"/>
            <a:ext cx="434100" cy="3770700"/>
          </a:xfrm>
          <a:prstGeom prst="bentConnector3">
            <a:avLst>
              <a:gd fmla="val -54855"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Variación MVP</a:t>
            </a:r>
            <a:endParaRPr/>
          </a:p>
        </p:txBody>
      </p:sp>
      <p:sp>
        <p:nvSpPr>
          <p:cNvPr id="715" name="Google Shape;715;p9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View Presenter</a:t>
            </a:r>
            <a:endParaRPr/>
          </a:p>
          <a:p>
            <a:pPr indent="0" lvl="0" marL="0" rtl="0" algn="l">
              <a:spcBef>
                <a:spcPts val="1600"/>
              </a:spcBef>
              <a:spcAft>
                <a:spcPts val="0"/>
              </a:spcAft>
              <a:buNone/>
            </a:pPr>
            <a:r>
              <a:rPr lang="en"/>
              <a:t>Cambian las responsabilidades, donde el controlador se convierte en un Man-In-The-Middle.</a:t>
            </a:r>
            <a:endParaRPr/>
          </a:p>
          <a:p>
            <a:pPr indent="0" lvl="0" marL="0" rtl="0" algn="l">
              <a:spcBef>
                <a:spcPts val="1600"/>
              </a:spcBef>
              <a:spcAft>
                <a:spcPts val="0"/>
              </a:spcAft>
              <a:buNone/>
            </a:pPr>
            <a:r>
              <a:rPr lang="en"/>
              <a:t>Toda la lógica de presentación la asume el Presentador.</a:t>
            </a:r>
            <a:endParaRPr/>
          </a:p>
          <a:p>
            <a:pPr indent="0" lvl="0" marL="0" rtl="0" algn="l">
              <a:spcBef>
                <a:spcPts val="1600"/>
              </a:spcBef>
              <a:spcAft>
                <a:spcPts val="1600"/>
              </a:spcAft>
              <a:buNone/>
            </a:pPr>
            <a:r>
              <a:t/>
            </a:r>
            <a:endParaRPr/>
          </a:p>
        </p:txBody>
      </p:sp>
      <p:sp>
        <p:nvSpPr>
          <p:cNvPr id="716" name="Google Shape;716;p94"/>
          <p:cNvSpPr/>
          <p:nvPr/>
        </p:nvSpPr>
        <p:spPr>
          <a:xfrm>
            <a:off x="905400" y="4054800"/>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Modelo</a:t>
            </a:r>
            <a:endParaRPr/>
          </a:p>
        </p:txBody>
      </p:sp>
      <p:sp>
        <p:nvSpPr>
          <p:cNvPr id="717" name="Google Shape;717;p94"/>
          <p:cNvSpPr/>
          <p:nvPr/>
        </p:nvSpPr>
        <p:spPr>
          <a:xfrm>
            <a:off x="4796850" y="3127638"/>
            <a:ext cx="11454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Vista</a:t>
            </a:r>
            <a:endParaRPr/>
          </a:p>
        </p:txBody>
      </p:sp>
      <p:sp>
        <p:nvSpPr>
          <p:cNvPr id="718" name="Google Shape;718;p94"/>
          <p:cNvSpPr/>
          <p:nvPr/>
        </p:nvSpPr>
        <p:spPr>
          <a:xfrm>
            <a:off x="2671100" y="3127650"/>
            <a:ext cx="1222500" cy="4341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Presentador</a:t>
            </a:r>
            <a:endParaRPr/>
          </a:p>
        </p:txBody>
      </p:sp>
      <p:cxnSp>
        <p:nvCxnSpPr>
          <p:cNvPr id="719" name="Google Shape;719;p94"/>
          <p:cNvCxnSpPr>
            <a:stCxn id="717" idx="1"/>
            <a:endCxn id="718" idx="3"/>
          </p:cNvCxnSpPr>
          <p:nvPr/>
        </p:nvCxnSpPr>
        <p:spPr>
          <a:xfrm flipH="1">
            <a:off x="3893550" y="3344688"/>
            <a:ext cx="903300" cy="600"/>
          </a:xfrm>
          <a:prstGeom prst="bentConnector3">
            <a:avLst>
              <a:gd fmla="val 49997" name="adj1"/>
            </a:avLst>
          </a:prstGeom>
          <a:noFill/>
          <a:ln cap="flat" cmpd="sng" w="9525">
            <a:solidFill>
              <a:schemeClr val="dk2"/>
            </a:solidFill>
            <a:prstDash val="solid"/>
            <a:round/>
            <a:headEnd len="med" w="med" type="triangle"/>
            <a:tailEnd len="med" w="med" type="none"/>
          </a:ln>
        </p:spPr>
      </p:cxnSp>
      <p:cxnSp>
        <p:nvCxnSpPr>
          <p:cNvPr id="720" name="Google Shape;720;p94"/>
          <p:cNvCxnSpPr>
            <a:stCxn id="718" idx="2"/>
            <a:endCxn id="716" idx="2"/>
          </p:cNvCxnSpPr>
          <p:nvPr/>
        </p:nvCxnSpPr>
        <p:spPr>
          <a:xfrm rot="5400000">
            <a:off x="1916600" y="3123300"/>
            <a:ext cx="927300" cy="1804200"/>
          </a:xfrm>
          <a:prstGeom prst="bentConnector3">
            <a:avLst>
              <a:gd fmla="val 125704" name="adj1"/>
            </a:avLst>
          </a:prstGeom>
          <a:noFill/>
          <a:ln cap="flat" cmpd="sng" w="9525">
            <a:solidFill>
              <a:schemeClr val="dk2"/>
            </a:solidFill>
            <a:prstDash val="dash"/>
            <a:round/>
            <a:headEnd len="med" w="med" type="triangle"/>
            <a:tailEnd len="med" w="med" type="none"/>
          </a:ln>
        </p:spPr>
      </p:cxnSp>
      <p:cxnSp>
        <p:nvCxnSpPr>
          <p:cNvPr id="721" name="Google Shape;721;p94"/>
          <p:cNvCxnSpPr>
            <a:stCxn id="717" idx="2"/>
            <a:endCxn id="718" idx="2"/>
          </p:cNvCxnSpPr>
          <p:nvPr/>
        </p:nvCxnSpPr>
        <p:spPr>
          <a:xfrm rot="5400000">
            <a:off x="4325700" y="2518488"/>
            <a:ext cx="600" cy="2087100"/>
          </a:xfrm>
          <a:prstGeom prst="bentConnector3">
            <a:avLst>
              <a:gd fmla="val 39689583" name="adj1"/>
            </a:avLst>
          </a:prstGeom>
          <a:noFill/>
          <a:ln cap="flat" cmpd="sng" w="9525">
            <a:solidFill>
              <a:schemeClr val="dk2"/>
            </a:solidFill>
            <a:prstDash val="solid"/>
            <a:round/>
            <a:headEnd len="med" w="med" type="none"/>
            <a:tailEnd len="med" w="med" type="none"/>
          </a:ln>
        </p:spPr>
      </p:cxnSp>
      <p:cxnSp>
        <p:nvCxnSpPr>
          <p:cNvPr id="722" name="Google Shape;722;p94"/>
          <p:cNvCxnSpPr>
            <a:stCxn id="718" idx="1"/>
            <a:endCxn id="716" idx="0"/>
          </p:cNvCxnSpPr>
          <p:nvPr/>
        </p:nvCxnSpPr>
        <p:spPr>
          <a:xfrm flipH="1">
            <a:off x="1478000" y="3344700"/>
            <a:ext cx="1193100" cy="710100"/>
          </a:xfrm>
          <a:prstGeom prst="bent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9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Implementar MVC/MVP en aplicaciones Web? </a:t>
            </a:r>
            <a:endParaRPr/>
          </a:p>
        </p:txBody>
      </p:sp>
      <p:sp>
        <p:nvSpPr>
          <p:cNvPr id="728" name="Google Shape;728;p9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 posible?</a:t>
            </a:r>
            <a:endParaRPr/>
          </a:p>
          <a:p>
            <a:pPr indent="0" lvl="0" marL="0" rtl="0" algn="l">
              <a:spcBef>
                <a:spcPts val="1600"/>
              </a:spcBef>
              <a:spcAft>
                <a:spcPts val="0"/>
              </a:spcAft>
              <a:buNone/>
            </a:pPr>
            <a:r>
              <a:rPr lang="en"/>
              <a:t>Dificultad, La web solo funciona con esquema Request-Response.</a:t>
            </a:r>
            <a:endParaRPr/>
          </a:p>
          <a:p>
            <a:pPr indent="0" lvl="0" marL="0" rtl="0" algn="l">
              <a:spcBef>
                <a:spcPts val="1600"/>
              </a:spcBef>
              <a:spcAft>
                <a:spcPts val="1600"/>
              </a:spcAft>
              <a:buNone/>
            </a:pPr>
            <a:r>
              <a:rPr lang="en"/>
              <a:t>¿Cómo hacemos para hacer actualizaciones con el patrón Observer o Publish-Subscribe?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9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MicroKernel - Sistemas Adaptables</a:t>
            </a:r>
            <a:endParaRPr/>
          </a:p>
        </p:txBody>
      </p:sp>
      <p:sp>
        <p:nvSpPr>
          <p:cNvPr id="734" name="Google Shape;734;p9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aplica a sistemas que debe ser capaces de adaptarse a los requerimientos cambiantes.</a:t>
            </a:r>
            <a:endParaRPr/>
          </a:p>
          <a:p>
            <a:pPr indent="0" lvl="0" marL="0" rtl="0" algn="l">
              <a:spcBef>
                <a:spcPts val="1600"/>
              </a:spcBef>
              <a:spcAft>
                <a:spcPts val="0"/>
              </a:spcAft>
              <a:buNone/>
            </a:pPr>
            <a:r>
              <a:rPr lang="en"/>
              <a:t>Separa un core mínimo de la funcionalidad extendida y de las partes especificas para los clientes.</a:t>
            </a:r>
            <a:endParaRPr/>
          </a:p>
          <a:p>
            <a:pPr indent="0" lvl="0" marL="0" rtl="0" algn="l">
              <a:spcBef>
                <a:spcPts val="1600"/>
              </a:spcBef>
              <a:spcAft>
                <a:spcPts val="1600"/>
              </a:spcAft>
              <a:buNone/>
            </a:pPr>
            <a:r>
              <a:rPr lang="en"/>
              <a:t>Usado para líneas de producto de software.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9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 problema?</a:t>
            </a:r>
            <a:endParaRPr/>
          </a:p>
        </p:txBody>
      </p:sp>
      <p:sp>
        <p:nvSpPr>
          <p:cNvPr id="740" name="Google Shape;740;p9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Necesitamos desarrollar varias aplicaciones que usan interfaces de programación similares que se construyen sobre la misma funcionalidad </a:t>
            </a:r>
            <a:r>
              <a:rPr lang="en"/>
              <a:t>núcleo</a:t>
            </a:r>
            <a:r>
              <a:rPr lang="en"/>
              <a:t>.</a:t>
            </a:r>
            <a:endParaRPr/>
          </a:p>
          <a:p>
            <a:pPr indent="0" lvl="0" marL="0" rtl="0" algn="l">
              <a:spcBef>
                <a:spcPts val="1600"/>
              </a:spcBef>
              <a:spcAft>
                <a:spcPts val="0"/>
              </a:spcAft>
              <a:buNone/>
            </a:pPr>
            <a:r>
              <a:rPr lang="en"/>
              <a:t>Problema: Las aplicaciones pueden tener un rango de vida muy largo, en ese periodo la tecnología puede cambiar. Y las aplicaciones deben hacer frente a la evolución en hardware y software.</a:t>
            </a:r>
            <a:endParaRPr/>
          </a:p>
          <a:p>
            <a:pPr indent="0" lvl="0" marL="0" rtl="0" algn="l">
              <a:spcBef>
                <a:spcPts val="1600"/>
              </a:spcBef>
              <a:spcAft>
                <a:spcPts val="1600"/>
              </a:spcAft>
              <a:buNone/>
            </a:pPr>
            <a:r>
              <a:rPr lang="en"/>
              <a:t>La aplicación debe ser portable, extensible y adaptable para integración </a:t>
            </a:r>
            <a:r>
              <a:rPr lang="en"/>
              <a:t>fácil</a:t>
            </a:r>
            <a:r>
              <a:rPr lang="en"/>
              <a:t> de tecnologías emergentes.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9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Micronucleo</a:t>
            </a:r>
            <a:endParaRPr/>
          </a:p>
        </p:txBody>
      </p:sp>
      <p:sp>
        <p:nvSpPr>
          <p:cNvPr id="746" name="Google Shape;746;p9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Encapsular los servicios fundamentales de la aplicación en un componente microkernel.</a:t>
            </a:r>
            <a:endParaRPr/>
          </a:p>
          <a:p>
            <a:pPr indent="0" lvl="0" marL="0" rtl="0" algn="l">
              <a:spcBef>
                <a:spcPts val="1600"/>
              </a:spcBef>
              <a:spcAft>
                <a:spcPts val="0"/>
              </a:spcAft>
              <a:buNone/>
            </a:pPr>
            <a:r>
              <a:rPr lang="en"/>
              <a:t>El microkernel incluye funcionalidades que permite que otros componentes que se ejecutan en procesos separados se comuniquen entre sí.</a:t>
            </a:r>
            <a:endParaRPr/>
          </a:p>
          <a:p>
            <a:pPr indent="0" lvl="0" marL="0" rtl="0" algn="l">
              <a:spcBef>
                <a:spcPts val="1600"/>
              </a:spcBef>
              <a:spcAft>
                <a:spcPts val="0"/>
              </a:spcAft>
              <a:buNone/>
            </a:pPr>
            <a:r>
              <a:rPr lang="en"/>
              <a:t>El patrón Microkernel define cinco tipos de componentes.</a:t>
            </a:r>
            <a:endParaRPr/>
          </a:p>
          <a:p>
            <a:pPr indent="-304800" lvl="0" marL="914400" rtl="0" algn="l">
              <a:spcBef>
                <a:spcPts val="1600"/>
              </a:spcBef>
              <a:spcAft>
                <a:spcPts val="0"/>
              </a:spcAft>
              <a:buSzPts val="1200"/>
              <a:buChar char="●"/>
            </a:pPr>
            <a:r>
              <a:rPr lang="en" sz="1200"/>
              <a:t>Servidores internos</a:t>
            </a:r>
            <a:endParaRPr sz="1200"/>
          </a:p>
          <a:p>
            <a:pPr indent="-304800" lvl="0" marL="914400" rtl="0" algn="l">
              <a:spcBef>
                <a:spcPts val="0"/>
              </a:spcBef>
              <a:spcAft>
                <a:spcPts val="0"/>
              </a:spcAft>
              <a:buSzPts val="1200"/>
              <a:buChar char="●"/>
            </a:pPr>
            <a:r>
              <a:rPr lang="en" sz="1200"/>
              <a:t>Servidores externos</a:t>
            </a:r>
            <a:endParaRPr sz="1200"/>
          </a:p>
          <a:p>
            <a:pPr indent="-304800" lvl="0" marL="914400" rtl="0" algn="l">
              <a:spcBef>
                <a:spcPts val="0"/>
              </a:spcBef>
              <a:spcAft>
                <a:spcPts val="0"/>
              </a:spcAft>
              <a:buSzPts val="1200"/>
              <a:buChar char="●"/>
            </a:pPr>
            <a:r>
              <a:rPr lang="en" sz="1200"/>
              <a:t>Adaptadores</a:t>
            </a:r>
            <a:endParaRPr sz="1200"/>
          </a:p>
          <a:p>
            <a:pPr indent="-304800" lvl="0" marL="914400" rtl="0" algn="l">
              <a:spcBef>
                <a:spcPts val="0"/>
              </a:spcBef>
              <a:spcAft>
                <a:spcPts val="0"/>
              </a:spcAft>
              <a:buSzPts val="1200"/>
              <a:buChar char="●"/>
            </a:pPr>
            <a:r>
              <a:rPr lang="en" sz="1200"/>
              <a:t>Clientes</a:t>
            </a:r>
            <a:endParaRPr sz="1200"/>
          </a:p>
          <a:p>
            <a:pPr indent="-304800" lvl="0" marL="914400" rtl="0" algn="l">
              <a:spcBef>
                <a:spcPts val="0"/>
              </a:spcBef>
              <a:spcAft>
                <a:spcPts val="0"/>
              </a:spcAft>
              <a:buSzPts val="1200"/>
              <a:buChar char="●"/>
            </a:pPr>
            <a:r>
              <a:rPr lang="en" sz="1200"/>
              <a:t>Microkernel</a:t>
            </a:r>
            <a:endParaRPr sz="12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9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Plug-in</a:t>
            </a:r>
            <a:endParaRPr/>
          </a:p>
        </p:txBody>
      </p:sp>
      <p:sp>
        <p:nvSpPr>
          <p:cNvPr id="752" name="Google Shape;752;p9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patrón microkernel también se conoce como patrón Plug-in</a:t>
            </a:r>
            <a:endParaRPr/>
          </a:p>
          <a:p>
            <a:pPr indent="0" lvl="0" marL="0" rtl="0" algn="l">
              <a:spcBef>
                <a:spcPts val="1600"/>
              </a:spcBef>
              <a:spcAft>
                <a:spcPts val="1600"/>
              </a:spcAft>
              <a:buNone/>
            </a:pPr>
            <a:r>
              <a:t/>
            </a:r>
            <a:endParaRPr/>
          </a:p>
        </p:txBody>
      </p:sp>
      <p:sp>
        <p:nvSpPr>
          <p:cNvPr id="753" name="Google Shape;753;p99"/>
          <p:cNvSpPr/>
          <p:nvPr/>
        </p:nvSpPr>
        <p:spPr>
          <a:xfrm>
            <a:off x="3068450" y="2216700"/>
            <a:ext cx="2325300" cy="7101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MicroKernel</a:t>
            </a:r>
            <a:endParaRPr/>
          </a:p>
        </p:txBody>
      </p:sp>
      <p:sp>
        <p:nvSpPr>
          <p:cNvPr id="754" name="Google Shape;754;p99"/>
          <p:cNvSpPr/>
          <p:nvPr/>
        </p:nvSpPr>
        <p:spPr>
          <a:xfrm>
            <a:off x="6225550" y="190265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Plugin de salida</a:t>
            </a:r>
            <a:endParaRPr/>
          </a:p>
        </p:txBody>
      </p:sp>
      <p:sp>
        <p:nvSpPr>
          <p:cNvPr id="755" name="Google Shape;755;p99"/>
          <p:cNvSpPr/>
          <p:nvPr/>
        </p:nvSpPr>
        <p:spPr>
          <a:xfrm>
            <a:off x="6225550" y="283325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Plugin de salida</a:t>
            </a:r>
            <a:endParaRPr/>
          </a:p>
        </p:txBody>
      </p:sp>
      <p:sp>
        <p:nvSpPr>
          <p:cNvPr id="756" name="Google Shape;756;p99"/>
          <p:cNvSpPr/>
          <p:nvPr/>
        </p:nvSpPr>
        <p:spPr>
          <a:xfrm>
            <a:off x="756150" y="190265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Plugin de entrada</a:t>
            </a:r>
            <a:endParaRPr/>
          </a:p>
        </p:txBody>
      </p:sp>
      <p:sp>
        <p:nvSpPr>
          <p:cNvPr id="757" name="Google Shape;757;p99"/>
          <p:cNvSpPr/>
          <p:nvPr/>
        </p:nvSpPr>
        <p:spPr>
          <a:xfrm>
            <a:off x="756150" y="292680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Plugin de entrada</a:t>
            </a:r>
            <a:endParaRPr/>
          </a:p>
        </p:txBody>
      </p:sp>
      <p:cxnSp>
        <p:nvCxnSpPr>
          <p:cNvPr id="758" name="Google Shape;758;p99"/>
          <p:cNvCxnSpPr>
            <a:stCxn id="756" idx="3"/>
            <a:endCxn id="753" idx="1"/>
          </p:cNvCxnSpPr>
          <p:nvPr/>
        </p:nvCxnSpPr>
        <p:spPr>
          <a:xfrm>
            <a:off x="1984650" y="2150900"/>
            <a:ext cx="1083900" cy="420900"/>
          </a:xfrm>
          <a:prstGeom prst="straightConnector1">
            <a:avLst/>
          </a:prstGeom>
          <a:noFill/>
          <a:ln cap="flat" cmpd="sng" w="9525">
            <a:solidFill>
              <a:schemeClr val="dk2"/>
            </a:solidFill>
            <a:prstDash val="solid"/>
            <a:round/>
            <a:headEnd len="med" w="med" type="none"/>
            <a:tailEnd len="med" w="med" type="triangle"/>
          </a:ln>
        </p:spPr>
      </p:cxnSp>
      <p:cxnSp>
        <p:nvCxnSpPr>
          <p:cNvPr id="759" name="Google Shape;759;p99"/>
          <p:cNvCxnSpPr>
            <a:stCxn id="757" idx="3"/>
            <a:endCxn id="753" idx="1"/>
          </p:cNvCxnSpPr>
          <p:nvPr/>
        </p:nvCxnSpPr>
        <p:spPr>
          <a:xfrm flipH="1" rot="10800000">
            <a:off x="1984650" y="2571750"/>
            <a:ext cx="1083900" cy="603300"/>
          </a:xfrm>
          <a:prstGeom prst="straightConnector1">
            <a:avLst/>
          </a:prstGeom>
          <a:noFill/>
          <a:ln cap="flat" cmpd="sng" w="9525">
            <a:solidFill>
              <a:schemeClr val="dk2"/>
            </a:solidFill>
            <a:prstDash val="solid"/>
            <a:round/>
            <a:headEnd len="med" w="med" type="none"/>
            <a:tailEnd len="med" w="med" type="triangle"/>
          </a:ln>
        </p:spPr>
      </p:cxnSp>
      <p:cxnSp>
        <p:nvCxnSpPr>
          <p:cNvPr id="760" name="Google Shape;760;p99"/>
          <p:cNvCxnSpPr>
            <a:stCxn id="753" idx="3"/>
            <a:endCxn id="754" idx="1"/>
          </p:cNvCxnSpPr>
          <p:nvPr/>
        </p:nvCxnSpPr>
        <p:spPr>
          <a:xfrm flipH="1" rot="10800000">
            <a:off x="5393750" y="2150850"/>
            <a:ext cx="831900" cy="420900"/>
          </a:xfrm>
          <a:prstGeom prst="straightConnector1">
            <a:avLst/>
          </a:prstGeom>
          <a:noFill/>
          <a:ln cap="flat" cmpd="sng" w="9525">
            <a:solidFill>
              <a:schemeClr val="dk2"/>
            </a:solidFill>
            <a:prstDash val="solid"/>
            <a:round/>
            <a:headEnd len="med" w="med" type="none"/>
            <a:tailEnd len="med" w="med" type="triangle"/>
          </a:ln>
        </p:spPr>
      </p:cxnSp>
      <p:cxnSp>
        <p:nvCxnSpPr>
          <p:cNvPr id="761" name="Google Shape;761;p99"/>
          <p:cNvCxnSpPr>
            <a:stCxn id="753" idx="3"/>
            <a:endCxn id="755" idx="1"/>
          </p:cNvCxnSpPr>
          <p:nvPr/>
        </p:nvCxnSpPr>
        <p:spPr>
          <a:xfrm>
            <a:off x="5393750" y="2571750"/>
            <a:ext cx="831900" cy="509700"/>
          </a:xfrm>
          <a:prstGeom prst="straightConnector1">
            <a:avLst/>
          </a:prstGeom>
          <a:noFill/>
          <a:ln cap="flat" cmpd="sng" w="9525">
            <a:solidFill>
              <a:schemeClr val="dk2"/>
            </a:solidFill>
            <a:prstDash val="solid"/>
            <a:round/>
            <a:headEnd len="med" w="med" type="none"/>
            <a:tailEnd len="med" w="med" type="triangle"/>
          </a:ln>
        </p:spPr>
      </p:cxnSp>
      <p:sp>
        <p:nvSpPr>
          <p:cNvPr id="762" name="Google Shape;762;p99"/>
          <p:cNvSpPr/>
          <p:nvPr/>
        </p:nvSpPr>
        <p:spPr>
          <a:xfrm>
            <a:off x="3164200" y="2833250"/>
            <a:ext cx="743100" cy="2301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Plugin</a:t>
            </a:r>
            <a:endParaRPr/>
          </a:p>
        </p:txBody>
      </p:sp>
      <p:sp>
        <p:nvSpPr>
          <p:cNvPr id="763" name="Google Shape;763;p99"/>
          <p:cNvSpPr/>
          <p:nvPr/>
        </p:nvSpPr>
        <p:spPr>
          <a:xfrm>
            <a:off x="4530750" y="2833250"/>
            <a:ext cx="743100" cy="2301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Plugin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10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Driven Architecture - Sistemas Distribuidos</a:t>
            </a:r>
            <a:endParaRPr/>
          </a:p>
        </p:txBody>
      </p:sp>
      <p:sp>
        <p:nvSpPr>
          <p:cNvPr id="769" name="Google Shape;769;p10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 un patrón para producir aplicaciones </a:t>
            </a:r>
            <a:r>
              <a:rPr lang="en">
                <a:solidFill>
                  <a:srgbClr val="FF5200"/>
                </a:solidFill>
              </a:rPr>
              <a:t>ALTAMENTE ESCALABLES</a:t>
            </a:r>
            <a:r>
              <a:rPr lang="en"/>
              <a:t>.</a:t>
            </a:r>
            <a:endParaRPr/>
          </a:p>
          <a:p>
            <a:pPr indent="0" lvl="0" marL="0" rtl="0" algn="l">
              <a:spcBef>
                <a:spcPts val="1600"/>
              </a:spcBef>
              <a:spcAft>
                <a:spcPts val="0"/>
              </a:spcAft>
              <a:buNone/>
            </a:pPr>
            <a:r>
              <a:rPr lang="en"/>
              <a:t>Tambien es altamente adaptable.</a:t>
            </a:r>
            <a:endParaRPr/>
          </a:p>
          <a:p>
            <a:pPr indent="0" lvl="0" marL="0" rtl="0" algn="l">
              <a:spcBef>
                <a:spcPts val="1600"/>
              </a:spcBef>
              <a:spcAft>
                <a:spcPts val="0"/>
              </a:spcAft>
              <a:buNone/>
            </a:pPr>
            <a:r>
              <a:rPr lang="en"/>
              <a:t>Está</a:t>
            </a:r>
            <a:r>
              <a:rPr lang="en"/>
              <a:t> hecha de componentes de procesamiento de eventos altamente desacoplados que cumplen una sola función.</a:t>
            </a:r>
            <a:endParaRPr/>
          </a:p>
          <a:p>
            <a:pPr indent="0" lvl="0" marL="0" rtl="0" algn="l">
              <a:spcBef>
                <a:spcPts val="1600"/>
              </a:spcBef>
              <a:spcAft>
                <a:spcPts val="1600"/>
              </a:spcAft>
              <a:buNone/>
            </a:pPr>
            <a:r>
              <a:rPr lang="en"/>
              <a:t>Reciben y procesan eventos de manera </a:t>
            </a:r>
            <a:r>
              <a:rPr lang="en">
                <a:solidFill>
                  <a:srgbClr val="FF5200"/>
                </a:solidFill>
              </a:rPr>
              <a:t>ASINCRÓNICA</a:t>
            </a:r>
            <a:r>
              <a:rPr lang="en"/>
              <a: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0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Cuando se debe usar?</a:t>
            </a:r>
            <a:endParaRPr/>
          </a:p>
        </p:txBody>
      </p:sp>
      <p:sp>
        <p:nvSpPr>
          <p:cNvPr id="775" name="Google Shape;775;p10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Contexto: Los sistemas deben asegurar que reaccionan a cosas que pasan.</a:t>
            </a:r>
            <a:endParaRPr/>
          </a:p>
          <a:p>
            <a:pPr indent="0" lvl="0" marL="0" rtl="0" algn="l">
              <a:spcBef>
                <a:spcPts val="1600"/>
              </a:spcBef>
              <a:spcAft>
                <a:spcPts val="0"/>
              </a:spcAft>
              <a:buNone/>
            </a:pPr>
            <a:r>
              <a:rPr lang="en"/>
              <a:t>Un </a:t>
            </a:r>
            <a:r>
              <a:rPr lang="en">
                <a:solidFill>
                  <a:srgbClr val="FF5200"/>
                </a:solidFill>
              </a:rPr>
              <a:t>EVENTO</a:t>
            </a:r>
            <a:r>
              <a:rPr lang="en"/>
              <a:t> es un simple cambio de estado.</a:t>
            </a:r>
            <a:endParaRPr/>
          </a:p>
          <a:p>
            <a:pPr indent="0" lvl="0" marL="0" rtl="0" algn="l">
              <a:spcBef>
                <a:spcPts val="1600"/>
              </a:spcBef>
              <a:spcAft>
                <a:spcPts val="1600"/>
              </a:spcAft>
              <a:buNone/>
            </a:pPr>
            <a:r>
              <a:rPr lang="en"/>
              <a:t>Problema: </a:t>
            </a:r>
            <a:r>
              <a:rPr lang="en"/>
              <a:t>Cómo</a:t>
            </a:r>
            <a:r>
              <a:rPr lang="en"/>
              <a:t> hacer un sistema de bajo acoplamiento que procese los eventos importantes del negocio.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Diseño Top Down</a:t>
            </a:r>
            <a:endParaRPr/>
          </a:p>
        </p:txBody>
      </p:sp>
      <p:sp>
        <p:nvSpPr>
          <p:cNvPr id="165" name="Google Shape;165;p21"/>
          <p:cNvSpPr/>
          <p:nvPr/>
        </p:nvSpPr>
        <p:spPr>
          <a:xfrm>
            <a:off x="2664275" y="1302525"/>
            <a:ext cx="2604900" cy="5700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Sistema</a:t>
            </a:r>
            <a:endParaRPr>
              <a:solidFill>
                <a:srgbClr val="FFFFFF"/>
              </a:solidFill>
            </a:endParaRPr>
          </a:p>
        </p:txBody>
      </p:sp>
      <p:sp>
        <p:nvSpPr>
          <p:cNvPr id="166" name="Google Shape;166;p21"/>
          <p:cNvSpPr/>
          <p:nvPr/>
        </p:nvSpPr>
        <p:spPr>
          <a:xfrm>
            <a:off x="2531050" y="2157250"/>
            <a:ext cx="6438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a:t>
            </a:r>
            <a:endParaRPr>
              <a:solidFill>
                <a:schemeClr val="lt1"/>
              </a:solidFill>
            </a:endParaRPr>
          </a:p>
        </p:txBody>
      </p:sp>
      <p:sp>
        <p:nvSpPr>
          <p:cNvPr id="167" name="Google Shape;167;p21"/>
          <p:cNvSpPr/>
          <p:nvPr/>
        </p:nvSpPr>
        <p:spPr>
          <a:xfrm>
            <a:off x="3644825" y="2157250"/>
            <a:ext cx="6438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B</a:t>
            </a:r>
            <a:endParaRPr>
              <a:solidFill>
                <a:schemeClr val="lt1"/>
              </a:solidFill>
            </a:endParaRPr>
          </a:p>
        </p:txBody>
      </p:sp>
      <p:sp>
        <p:nvSpPr>
          <p:cNvPr id="168" name="Google Shape;168;p21"/>
          <p:cNvSpPr/>
          <p:nvPr/>
        </p:nvSpPr>
        <p:spPr>
          <a:xfrm>
            <a:off x="4567650" y="2203025"/>
            <a:ext cx="643800" cy="643800"/>
          </a:xfrm>
          <a:prstGeom prst="ellipse">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t>
            </a:r>
            <a:endParaRPr>
              <a:solidFill>
                <a:schemeClr val="lt1"/>
              </a:solidFill>
            </a:endParaRPr>
          </a:p>
        </p:txBody>
      </p:sp>
      <p:cxnSp>
        <p:nvCxnSpPr>
          <p:cNvPr id="169" name="Google Shape;169;p21"/>
          <p:cNvCxnSpPr>
            <a:stCxn id="165" idx="2"/>
            <a:endCxn id="166" idx="0"/>
          </p:cNvCxnSpPr>
          <p:nvPr/>
        </p:nvCxnSpPr>
        <p:spPr>
          <a:xfrm flipH="1">
            <a:off x="2852825" y="1872525"/>
            <a:ext cx="1113900" cy="2847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21"/>
          <p:cNvCxnSpPr>
            <a:stCxn id="165" idx="2"/>
            <a:endCxn id="167" idx="0"/>
          </p:cNvCxnSpPr>
          <p:nvPr/>
        </p:nvCxnSpPr>
        <p:spPr>
          <a:xfrm>
            <a:off x="3966725" y="1872525"/>
            <a:ext cx="0" cy="284700"/>
          </a:xfrm>
          <a:prstGeom prst="straightConnector1">
            <a:avLst/>
          </a:prstGeom>
          <a:noFill/>
          <a:ln cap="flat" cmpd="sng" w="9525">
            <a:solidFill>
              <a:schemeClr val="dk2"/>
            </a:solidFill>
            <a:prstDash val="solid"/>
            <a:round/>
            <a:headEnd len="med" w="med" type="none"/>
            <a:tailEnd len="med" w="med" type="triangle"/>
          </a:ln>
        </p:spPr>
      </p:cxnSp>
      <p:cxnSp>
        <p:nvCxnSpPr>
          <p:cNvPr id="171" name="Google Shape;171;p21"/>
          <p:cNvCxnSpPr>
            <a:stCxn id="165" idx="2"/>
            <a:endCxn id="168" idx="0"/>
          </p:cNvCxnSpPr>
          <p:nvPr/>
        </p:nvCxnSpPr>
        <p:spPr>
          <a:xfrm>
            <a:off x="3966725" y="1872525"/>
            <a:ext cx="922800" cy="330600"/>
          </a:xfrm>
          <a:prstGeom prst="straightConnector1">
            <a:avLst/>
          </a:prstGeom>
          <a:noFill/>
          <a:ln cap="flat" cmpd="sng" w="9525">
            <a:solidFill>
              <a:schemeClr val="dk2"/>
            </a:solidFill>
            <a:prstDash val="solid"/>
            <a:round/>
            <a:headEnd len="med" w="med" type="none"/>
            <a:tailEnd len="med" w="med" type="triangle"/>
          </a:ln>
        </p:spPr>
      </p:cxnSp>
      <p:sp>
        <p:nvSpPr>
          <p:cNvPr id="172" name="Google Shape;172;p21"/>
          <p:cNvSpPr/>
          <p:nvPr/>
        </p:nvSpPr>
        <p:spPr>
          <a:xfrm>
            <a:off x="2020475" y="3085775"/>
            <a:ext cx="643800" cy="612000"/>
          </a:xfrm>
          <a:prstGeom prst="pentagon">
            <a:avLst>
              <a:gd fmla="val 105146" name="hf"/>
              <a:gd fmla="val 110557" name="vf"/>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rPr>
              <a:t>X</a:t>
            </a:r>
            <a:endParaRPr>
              <a:solidFill>
                <a:schemeClr val="lt1"/>
              </a:solidFill>
            </a:endParaRPr>
          </a:p>
        </p:txBody>
      </p:sp>
      <p:sp>
        <p:nvSpPr>
          <p:cNvPr id="173" name="Google Shape;173;p21"/>
          <p:cNvSpPr/>
          <p:nvPr/>
        </p:nvSpPr>
        <p:spPr>
          <a:xfrm>
            <a:off x="2852825" y="3085775"/>
            <a:ext cx="643800" cy="612000"/>
          </a:xfrm>
          <a:prstGeom prst="pentagon">
            <a:avLst>
              <a:gd fmla="val 105146" name="hf"/>
              <a:gd fmla="val 110557" name="vf"/>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rPr>
              <a:t>Y</a:t>
            </a:r>
            <a:endParaRPr>
              <a:solidFill>
                <a:schemeClr val="lt1"/>
              </a:solidFill>
            </a:endParaRPr>
          </a:p>
        </p:txBody>
      </p:sp>
      <p:cxnSp>
        <p:nvCxnSpPr>
          <p:cNvPr id="174" name="Google Shape;174;p21"/>
          <p:cNvCxnSpPr>
            <a:stCxn id="166" idx="4"/>
            <a:endCxn id="172" idx="0"/>
          </p:cNvCxnSpPr>
          <p:nvPr/>
        </p:nvCxnSpPr>
        <p:spPr>
          <a:xfrm flipH="1">
            <a:off x="2342350" y="2801050"/>
            <a:ext cx="510600" cy="2847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21"/>
          <p:cNvCxnSpPr>
            <a:stCxn id="166" idx="4"/>
            <a:endCxn id="173" idx="0"/>
          </p:cNvCxnSpPr>
          <p:nvPr/>
        </p:nvCxnSpPr>
        <p:spPr>
          <a:xfrm>
            <a:off x="2852950" y="2801050"/>
            <a:ext cx="321900" cy="284700"/>
          </a:xfrm>
          <a:prstGeom prst="straightConnector1">
            <a:avLst/>
          </a:prstGeom>
          <a:noFill/>
          <a:ln cap="flat" cmpd="sng" w="9525">
            <a:solidFill>
              <a:schemeClr val="dk2"/>
            </a:solidFill>
            <a:prstDash val="solid"/>
            <a:round/>
            <a:headEnd len="med" w="med" type="none"/>
            <a:tailEnd len="med" w="med" type="triangle"/>
          </a:ln>
        </p:spPr>
      </p:cxnSp>
      <p:sp>
        <p:nvSpPr>
          <p:cNvPr id="176" name="Google Shape;176;p21"/>
          <p:cNvSpPr/>
          <p:nvPr/>
        </p:nvSpPr>
        <p:spPr>
          <a:xfrm>
            <a:off x="1457950" y="4066700"/>
            <a:ext cx="510600" cy="4293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rPr>
              <a:t>a</a:t>
            </a:r>
            <a:endParaRPr>
              <a:solidFill>
                <a:schemeClr val="lt1"/>
              </a:solidFill>
            </a:endParaRPr>
          </a:p>
        </p:txBody>
      </p:sp>
      <p:sp>
        <p:nvSpPr>
          <p:cNvPr id="177" name="Google Shape;177;p21"/>
          <p:cNvSpPr/>
          <p:nvPr/>
        </p:nvSpPr>
        <p:spPr>
          <a:xfrm>
            <a:off x="2090775" y="4066700"/>
            <a:ext cx="510600" cy="4293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rPr>
              <a:t>b</a:t>
            </a:r>
            <a:endParaRPr>
              <a:solidFill>
                <a:schemeClr val="lt1"/>
              </a:solidFill>
            </a:endParaRPr>
          </a:p>
        </p:txBody>
      </p:sp>
      <p:sp>
        <p:nvSpPr>
          <p:cNvPr id="178" name="Google Shape;178;p21"/>
          <p:cNvSpPr/>
          <p:nvPr/>
        </p:nvSpPr>
        <p:spPr>
          <a:xfrm>
            <a:off x="2723600" y="4066700"/>
            <a:ext cx="510600" cy="429300"/>
          </a:xfrm>
          <a:prstGeom prst="rect">
            <a:avLst/>
          </a:prstGeom>
          <a:solidFill>
            <a:srgbClr val="FF52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rPr>
              <a:t>c</a:t>
            </a:r>
            <a:endParaRPr>
              <a:solidFill>
                <a:schemeClr val="lt1"/>
              </a:solidFill>
            </a:endParaRPr>
          </a:p>
        </p:txBody>
      </p:sp>
      <p:cxnSp>
        <p:nvCxnSpPr>
          <p:cNvPr id="179" name="Google Shape;179;p21"/>
          <p:cNvCxnSpPr>
            <a:stCxn id="172" idx="3"/>
            <a:endCxn id="176" idx="0"/>
          </p:cNvCxnSpPr>
          <p:nvPr/>
        </p:nvCxnSpPr>
        <p:spPr>
          <a:xfrm flipH="1">
            <a:off x="1713275" y="3697775"/>
            <a:ext cx="629100" cy="36900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21"/>
          <p:cNvCxnSpPr>
            <a:endCxn id="177" idx="0"/>
          </p:cNvCxnSpPr>
          <p:nvPr/>
        </p:nvCxnSpPr>
        <p:spPr>
          <a:xfrm>
            <a:off x="2342475" y="3697700"/>
            <a:ext cx="3600" cy="3690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21"/>
          <p:cNvCxnSpPr>
            <a:stCxn id="172" idx="3"/>
            <a:endCxn id="178" idx="0"/>
          </p:cNvCxnSpPr>
          <p:nvPr/>
        </p:nvCxnSpPr>
        <p:spPr>
          <a:xfrm>
            <a:off x="2342375" y="3697775"/>
            <a:ext cx="636600" cy="36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0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Mediador - Arquitectura basadas en Eventos</a:t>
            </a:r>
            <a:endParaRPr/>
          </a:p>
        </p:txBody>
      </p:sp>
      <p:sp>
        <p:nvSpPr>
          <p:cNvPr id="781" name="Google Shape;781;p10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usa cuando se deben procesar eventos que tienen múltiples pasos.</a:t>
            </a:r>
            <a:endParaRPr/>
          </a:p>
          <a:p>
            <a:pPr indent="0" lvl="0" marL="0" rtl="0" algn="l">
              <a:spcBef>
                <a:spcPts val="1600"/>
              </a:spcBef>
              <a:spcAft>
                <a:spcPts val="0"/>
              </a:spcAft>
              <a:buNone/>
            </a:pPr>
            <a:r>
              <a:rPr lang="en"/>
              <a:t>Permite la orquestación.</a:t>
            </a:r>
            <a:endParaRPr/>
          </a:p>
          <a:p>
            <a:pPr indent="0" lvl="0" marL="0" rtl="0" algn="l">
              <a:spcBef>
                <a:spcPts val="1600"/>
              </a:spcBef>
              <a:spcAft>
                <a:spcPts val="0"/>
              </a:spcAft>
              <a:buNone/>
            </a:pPr>
            <a:r>
              <a:rPr lang="en"/>
              <a:t>Tiene 4 componentes principales</a:t>
            </a:r>
            <a:endParaRPr/>
          </a:p>
          <a:p>
            <a:pPr indent="-342900" lvl="0" marL="914400" rtl="0" algn="l">
              <a:spcBef>
                <a:spcPts val="1600"/>
              </a:spcBef>
              <a:spcAft>
                <a:spcPts val="0"/>
              </a:spcAft>
              <a:buSzPts val="1800"/>
              <a:buChar char="●"/>
            </a:pPr>
            <a:r>
              <a:rPr lang="en"/>
              <a:t>Colas</a:t>
            </a:r>
            <a:endParaRPr/>
          </a:p>
          <a:p>
            <a:pPr indent="-342900" lvl="0" marL="914400" rtl="0" algn="l">
              <a:spcBef>
                <a:spcPts val="0"/>
              </a:spcBef>
              <a:spcAft>
                <a:spcPts val="0"/>
              </a:spcAft>
              <a:buSzPts val="1800"/>
              <a:buChar char="●"/>
            </a:pPr>
            <a:r>
              <a:rPr lang="en"/>
              <a:t>Mediador</a:t>
            </a:r>
            <a:endParaRPr/>
          </a:p>
          <a:p>
            <a:pPr indent="-342900" lvl="0" marL="914400" rtl="0" algn="l">
              <a:spcBef>
                <a:spcPts val="0"/>
              </a:spcBef>
              <a:spcAft>
                <a:spcPts val="0"/>
              </a:spcAft>
              <a:buSzPts val="1800"/>
              <a:buChar char="●"/>
            </a:pPr>
            <a:r>
              <a:rPr lang="en"/>
              <a:t>Canales</a:t>
            </a:r>
            <a:endParaRPr/>
          </a:p>
          <a:p>
            <a:pPr indent="-342900" lvl="0" marL="914400" rtl="0" algn="l">
              <a:spcBef>
                <a:spcPts val="0"/>
              </a:spcBef>
              <a:spcAft>
                <a:spcPts val="0"/>
              </a:spcAft>
              <a:buSzPts val="1800"/>
              <a:buChar char="●"/>
            </a:pPr>
            <a:r>
              <a:rPr lang="en"/>
              <a:t>Procesadores</a:t>
            </a:r>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82" name="Google Shape;782;p102"/>
          <p:cNvPicPr preferRelativeResize="0"/>
          <p:nvPr/>
        </p:nvPicPr>
        <p:blipFill>
          <a:blip r:embed="rId3">
            <a:alphaModFix/>
          </a:blip>
          <a:stretch>
            <a:fillRect/>
          </a:stretch>
        </p:blipFill>
        <p:spPr>
          <a:xfrm>
            <a:off x="4370124" y="2001500"/>
            <a:ext cx="3334008" cy="256737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03"/>
          <p:cNvSpPr txBox="1"/>
          <p:nvPr>
            <p:ph type="title"/>
          </p:nvPr>
        </p:nvSpPr>
        <p:spPr>
          <a:xfrm>
            <a:off x="311700" y="555600"/>
            <a:ext cx="4294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Broker</a:t>
            </a:r>
            <a:r>
              <a:rPr lang="en"/>
              <a:t> - Arquitectura basadas en Eventos</a:t>
            </a:r>
            <a:endParaRPr/>
          </a:p>
        </p:txBody>
      </p:sp>
      <p:sp>
        <p:nvSpPr>
          <p:cNvPr id="788" name="Google Shape;788;p103"/>
          <p:cNvSpPr txBox="1"/>
          <p:nvPr>
            <p:ph idx="1" type="body"/>
          </p:nvPr>
        </p:nvSpPr>
        <p:spPr>
          <a:xfrm>
            <a:off x="311700" y="1465800"/>
            <a:ext cx="40224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No tiene un mediador central y no se tiene una cola de mensajes.</a:t>
            </a:r>
            <a:endParaRPr sz="1800"/>
          </a:p>
          <a:p>
            <a:pPr indent="0" lvl="0" marL="0" rtl="0" algn="l">
              <a:spcBef>
                <a:spcPts val="1600"/>
              </a:spcBef>
              <a:spcAft>
                <a:spcPts val="0"/>
              </a:spcAft>
              <a:buNone/>
            </a:pPr>
            <a:r>
              <a:rPr lang="en" sz="1800"/>
              <a:t>Se usa un Message Broker para el flujo de mensajes.</a:t>
            </a:r>
            <a:endParaRPr sz="1800"/>
          </a:p>
          <a:p>
            <a:pPr indent="0" lvl="0" marL="0" rtl="0" algn="l">
              <a:spcBef>
                <a:spcPts val="1600"/>
              </a:spcBef>
              <a:spcAft>
                <a:spcPts val="0"/>
              </a:spcAft>
              <a:buNone/>
            </a:pPr>
            <a:r>
              <a:rPr lang="en" sz="1800"/>
              <a:t>Útil en procesamiento de eventos simples, sin necesidad de orquestación.</a:t>
            </a:r>
            <a:endParaRPr sz="1800"/>
          </a:p>
          <a:p>
            <a:pPr indent="0" lvl="0" marL="0" rtl="0" algn="l">
              <a:spcBef>
                <a:spcPts val="1600"/>
              </a:spcBef>
              <a:spcAft>
                <a:spcPts val="1600"/>
              </a:spcAft>
              <a:buNone/>
            </a:pPr>
            <a:r>
              <a:t/>
            </a:r>
            <a:endParaRPr sz="1800"/>
          </a:p>
        </p:txBody>
      </p:sp>
      <p:pic>
        <p:nvPicPr>
          <p:cNvPr id="789" name="Google Shape;789;p103"/>
          <p:cNvPicPr preferRelativeResize="0"/>
          <p:nvPr/>
        </p:nvPicPr>
        <p:blipFill>
          <a:blip r:embed="rId3">
            <a:alphaModFix/>
          </a:blip>
          <a:stretch>
            <a:fillRect/>
          </a:stretch>
        </p:blipFill>
        <p:spPr>
          <a:xfrm>
            <a:off x="4464150" y="1414325"/>
            <a:ext cx="4173001" cy="28204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04"/>
          <p:cNvSpPr/>
          <p:nvPr/>
        </p:nvSpPr>
        <p:spPr>
          <a:xfrm>
            <a:off x="6151250" y="232350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Proxy Servidor</a:t>
            </a:r>
            <a:endParaRPr/>
          </a:p>
        </p:txBody>
      </p:sp>
      <p:sp>
        <p:nvSpPr>
          <p:cNvPr id="795" name="Google Shape;795;p104"/>
          <p:cNvSpPr/>
          <p:nvPr/>
        </p:nvSpPr>
        <p:spPr>
          <a:xfrm>
            <a:off x="1764250" y="232350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Proxy Cliente</a:t>
            </a:r>
            <a:endParaRPr/>
          </a:p>
        </p:txBody>
      </p:sp>
      <p:sp>
        <p:nvSpPr>
          <p:cNvPr id="796" name="Google Shape;796;p10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Patrón Broker</a:t>
            </a:r>
            <a:endParaRPr/>
          </a:p>
        </p:txBody>
      </p:sp>
      <p:sp>
        <p:nvSpPr>
          <p:cNvPr id="797" name="Google Shape;797;p104"/>
          <p:cNvSpPr/>
          <p:nvPr/>
        </p:nvSpPr>
        <p:spPr>
          <a:xfrm>
            <a:off x="3409350" y="2216700"/>
            <a:ext cx="2325300" cy="7101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Broker</a:t>
            </a:r>
            <a:endParaRPr/>
          </a:p>
        </p:txBody>
      </p:sp>
      <p:sp>
        <p:nvSpPr>
          <p:cNvPr id="798" name="Google Shape;798;p104"/>
          <p:cNvSpPr/>
          <p:nvPr/>
        </p:nvSpPr>
        <p:spPr>
          <a:xfrm>
            <a:off x="6865750" y="142240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Proveedor de Servicio</a:t>
            </a:r>
            <a:endParaRPr/>
          </a:p>
        </p:txBody>
      </p:sp>
      <p:sp>
        <p:nvSpPr>
          <p:cNvPr id="799" name="Google Shape;799;p104"/>
          <p:cNvSpPr/>
          <p:nvPr/>
        </p:nvSpPr>
        <p:spPr>
          <a:xfrm>
            <a:off x="1153500" y="142240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Cliente de Servicio</a:t>
            </a:r>
            <a:endParaRPr/>
          </a:p>
        </p:txBody>
      </p:sp>
      <p:cxnSp>
        <p:nvCxnSpPr>
          <p:cNvPr id="800" name="Google Shape;800;p104"/>
          <p:cNvCxnSpPr>
            <a:stCxn id="795" idx="3"/>
            <a:endCxn id="797" idx="1"/>
          </p:cNvCxnSpPr>
          <p:nvPr/>
        </p:nvCxnSpPr>
        <p:spPr>
          <a:xfrm>
            <a:off x="2992750" y="2571750"/>
            <a:ext cx="416700" cy="0"/>
          </a:xfrm>
          <a:prstGeom prst="straightConnector1">
            <a:avLst/>
          </a:prstGeom>
          <a:noFill/>
          <a:ln cap="flat" cmpd="sng" w="9525">
            <a:solidFill>
              <a:schemeClr val="dk2"/>
            </a:solidFill>
            <a:prstDash val="solid"/>
            <a:round/>
            <a:headEnd len="med" w="med" type="none"/>
            <a:tailEnd len="med" w="med" type="triangle"/>
          </a:ln>
        </p:spPr>
      </p:cxnSp>
      <p:cxnSp>
        <p:nvCxnSpPr>
          <p:cNvPr id="801" name="Google Shape;801;p104"/>
          <p:cNvCxnSpPr>
            <a:stCxn id="794" idx="1"/>
            <a:endCxn id="797" idx="3"/>
          </p:cNvCxnSpPr>
          <p:nvPr/>
        </p:nvCxnSpPr>
        <p:spPr>
          <a:xfrm rot="10800000">
            <a:off x="5734550" y="2571750"/>
            <a:ext cx="416700" cy="0"/>
          </a:xfrm>
          <a:prstGeom prst="straightConnector1">
            <a:avLst/>
          </a:prstGeom>
          <a:noFill/>
          <a:ln cap="flat" cmpd="sng" w="9525">
            <a:solidFill>
              <a:schemeClr val="dk2"/>
            </a:solidFill>
            <a:prstDash val="solid"/>
            <a:round/>
            <a:headEnd len="med" w="med" type="none"/>
            <a:tailEnd len="med" w="med" type="triangle"/>
          </a:ln>
        </p:spPr>
      </p:cxnSp>
      <p:cxnSp>
        <p:nvCxnSpPr>
          <p:cNvPr id="802" name="Google Shape;802;p104"/>
          <p:cNvCxnSpPr>
            <a:stCxn id="799" idx="2"/>
            <a:endCxn id="795" idx="0"/>
          </p:cNvCxnSpPr>
          <p:nvPr/>
        </p:nvCxnSpPr>
        <p:spPr>
          <a:xfrm>
            <a:off x="1767750" y="1918900"/>
            <a:ext cx="610800" cy="404700"/>
          </a:xfrm>
          <a:prstGeom prst="straightConnector1">
            <a:avLst/>
          </a:prstGeom>
          <a:noFill/>
          <a:ln cap="flat" cmpd="sng" w="9525">
            <a:solidFill>
              <a:schemeClr val="dk2"/>
            </a:solidFill>
            <a:prstDash val="solid"/>
            <a:round/>
            <a:headEnd len="med" w="med" type="none"/>
            <a:tailEnd len="med" w="med" type="triangle"/>
          </a:ln>
        </p:spPr>
      </p:cxnSp>
      <p:cxnSp>
        <p:nvCxnSpPr>
          <p:cNvPr id="803" name="Google Shape;803;p104"/>
          <p:cNvCxnSpPr>
            <a:stCxn id="798" idx="2"/>
            <a:endCxn id="794" idx="0"/>
          </p:cNvCxnSpPr>
          <p:nvPr/>
        </p:nvCxnSpPr>
        <p:spPr>
          <a:xfrm flipH="1">
            <a:off x="6765400" y="1918900"/>
            <a:ext cx="714600" cy="404700"/>
          </a:xfrm>
          <a:prstGeom prst="straightConnector1">
            <a:avLst/>
          </a:prstGeom>
          <a:noFill/>
          <a:ln cap="flat" cmpd="sng" w="9525">
            <a:solidFill>
              <a:schemeClr val="dk2"/>
            </a:solidFill>
            <a:prstDash val="solid"/>
            <a:round/>
            <a:headEnd len="med" w="med" type="none"/>
            <a:tailEnd len="med" w="med" type="triangle"/>
          </a:ln>
        </p:spPr>
      </p:cxnSp>
      <p:sp>
        <p:nvSpPr>
          <p:cNvPr id="804" name="Google Shape;804;p104"/>
          <p:cNvSpPr/>
          <p:nvPr/>
        </p:nvSpPr>
        <p:spPr>
          <a:xfrm>
            <a:off x="3409350" y="4125700"/>
            <a:ext cx="2325300" cy="7101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Broker</a:t>
            </a:r>
            <a:endParaRPr/>
          </a:p>
        </p:txBody>
      </p:sp>
      <p:sp>
        <p:nvSpPr>
          <p:cNvPr id="805" name="Google Shape;805;p104"/>
          <p:cNvSpPr/>
          <p:nvPr/>
        </p:nvSpPr>
        <p:spPr>
          <a:xfrm>
            <a:off x="3409450" y="3278000"/>
            <a:ext cx="7146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Bridge</a:t>
            </a:r>
            <a:endParaRPr/>
          </a:p>
        </p:txBody>
      </p:sp>
      <p:cxnSp>
        <p:nvCxnSpPr>
          <p:cNvPr id="806" name="Google Shape;806;p104"/>
          <p:cNvCxnSpPr>
            <a:stCxn id="797" idx="2"/>
            <a:endCxn id="805" idx="0"/>
          </p:cNvCxnSpPr>
          <p:nvPr/>
        </p:nvCxnSpPr>
        <p:spPr>
          <a:xfrm flipH="1">
            <a:off x="3766800" y="2926800"/>
            <a:ext cx="805200" cy="351300"/>
          </a:xfrm>
          <a:prstGeom prst="straightConnector1">
            <a:avLst/>
          </a:prstGeom>
          <a:noFill/>
          <a:ln cap="flat" cmpd="sng" w="9525">
            <a:solidFill>
              <a:schemeClr val="dk2"/>
            </a:solidFill>
            <a:prstDash val="solid"/>
            <a:round/>
            <a:headEnd len="med" w="med" type="triangle"/>
            <a:tailEnd len="med" w="med" type="triangle"/>
          </a:ln>
        </p:spPr>
      </p:cxnSp>
      <p:sp>
        <p:nvSpPr>
          <p:cNvPr id="807" name="Google Shape;807;p104"/>
          <p:cNvSpPr/>
          <p:nvPr/>
        </p:nvSpPr>
        <p:spPr>
          <a:xfrm>
            <a:off x="5020050" y="3278000"/>
            <a:ext cx="7146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Bridge</a:t>
            </a:r>
            <a:endParaRPr/>
          </a:p>
        </p:txBody>
      </p:sp>
      <p:cxnSp>
        <p:nvCxnSpPr>
          <p:cNvPr id="808" name="Google Shape;808;p104"/>
          <p:cNvCxnSpPr>
            <a:stCxn id="807" idx="2"/>
            <a:endCxn id="804" idx="0"/>
          </p:cNvCxnSpPr>
          <p:nvPr/>
        </p:nvCxnSpPr>
        <p:spPr>
          <a:xfrm flipH="1">
            <a:off x="4572150" y="3774500"/>
            <a:ext cx="805200" cy="351300"/>
          </a:xfrm>
          <a:prstGeom prst="straightConnector1">
            <a:avLst/>
          </a:prstGeom>
          <a:noFill/>
          <a:ln cap="flat" cmpd="sng" w="9525">
            <a:solidFill>
              <a:schemeClr val="dk2"/>
            </a:solidFill>
            <a:prstDash val="solid"/>
            <a:round/>
            <a:headEnd len="med" w="med" type="triangle"/>
            <a:tailEnd len="med" w="med" type="triangle"/>
          </a:ln>
        </p:spPr>
      </p:cxnSp>
      <p:cxnSp>
        <p:nvCxnSpPr>
          <p:cNvPr id="809" name="Google Shape;809;p104"/>
          <p:cNvCxnSpPr>
            <a:stCxn id="805" idx="3"/>
            <a:endCxn id="807" idx="1"/>
          </p:cNvCxnSpPr>
          <p:nvPr/>
        </p:nvCxnSpPr>
        <p:spPr>
          <a:xfrm>
            <a:off x="4124050" y="3526250"/>
            <a:ext cx="896100" cy="0"/>
          </a:xfrm>
          <a:prstGeom prst="straightConnector1">
            <a:avLst/>
          </a:prstGeom>
          <a:noFill/>
          <a:ln cap="flat" cmpd="sng" w="9525">
            <a:solidFill>
              <a:schemeClr val="dk2"/>
            </a:solidFill>
            <a:prstDash val="solid"/>
            <a:round/>
            <a:headEnd len="med" w="med" type="triangle"/>
            <a:tailEnd len="med" w="med" type="triangle"/>
          </a:ln>
        </p:spPr>
      </p:cxnSp>
      <p:sp>
        <p:nvSpPr>
          <p:cNvPr id="810" name="Google Shape;810;p104"/>
          <p:cNvSpPr/>
          <p:nvPr/>
        </p:nvSpPr>
        <p:spPr>
          <a:xfrm>
            <a:off x="1764250" y="423250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Proxy Cliente</a:t>
            </a:r>
            <a:endParaRPr/>
          </a:p>
        </p:txBody>
      </p:sp>
      <p:sp>
        <p:nvSpPr>
          <p:cNvPr id="811" name="Google Shape;811;p104"/>
          <p:cNvSpPr/>
          <p:nvPr/>
        </p:nvSpPr>
        <p:spPr>
          <a:xfrm>
            <a:off x="119150" y="377450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Cliente de Servicio</a:t>
            </a:r>
            <a:endParaRPr/>
          </a:p>
        </p:txBody>
      </p:sp>
      <p:cxnSp>
        <p:nvCxnSpPr>
          <p:cNvPr id="812" name="Google Shape;812;p104"/>
          <p:cNvCxnSpPr>
            <a:stCxn id="811" idx="3"/>
            <a:endCxn id="810" idx="1"/>
          </p:cNvCxnSpPr>
          <p:nvPr/>
        </p:nvCxnSpPr>
        <p:spPr>
          <a:xfrm>
            <a:off x="1347650" y="4022750"/>
            <a:ext cx="416700" cy="458100"/>
          </a:xfrm>
          <a:prstGeom prst="straightConnector1">
            <a:avLst/>
          </a:prstGeom>
          <a:noFill/>
          <a:ln cap="flat" cmpd="sng" w="9525">
            <a:solidFill>
              <a:schemeClr val="dk2"/>
            </a:solidFill>
            <a:prstDash val="solid"/>
            <a:round/>
            <a:headEnd len="med" w="med" type="none"/>
            <a:tailEnd len="med" w="med" type="triangle"/>
          </a:ln>
        </p:spPr>
      </p:cxnSp>
      <p:cxnSp>
        <p:nvCxnSpPr>
          <p:cNvPr id="813" name="Google Shape;813;p104"/>
          <p:cNvCxnSpPr>
            <a:stCxn id="810" idx="3"/>
            <a:endCxn id="804" idx="1"/>
          </p:cNvCxnSpPr>
          <p:nvPr/>
        </p:nvCxnSpPr>
        <p:spPr>
          <a:xfrm>
            <a:off x="2992750" y="4480750"/>
            <a:ext cx="416700" cy="0"/>
          </a:xfrm>
          <a:prstGeom prst="straightConnector1">
            <a:avLst/>
          </a:prstGeom>
          <a:noFill/>
          <a:ln cap="flat" cmpd="sng" w="9525">
            <a:solidFill>
              <a:schemeClr val="dk2"/>
            </a:solidFill>
            <a:prstDash val="solid"/>
            <a:round/>
            <a:headEnd len="med" w="med" type="none"/>
            <a:tailEnd len="med" w="med" type="triangle"/>
          </a:ln>
        </p:spPr>
      </p:cxnSp>
      <p:sp>
        <p:nvSpPr>
          <p:cNvPr id="814" name="Google Shape;814;p104"/>
          <p:cNvSpPr/>
          <p:nvPr/>
        </p:nvSpPr>
        <p:spPr>
          <a:xfrm>
            <a:off x="6185850" y="422505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Proxy Servidor</a:t>
            </a:r>
            <a:endParaRPr/>
          </a:p>
        </p:txBody>
      </p:sp>
      <p:sp>
        <p:nvSpPr>
          <p:cNvPr id="815" name="Google Shape;815;p104"/>
          <p:cNvSpPr/>
          <p:nvPr/>
        </p:nvSpPr>
        <p:spPr>
          <a:xfrm>
            <a:off x="6900350" y="3323950"/>
            <a:ext cx="1228500" cy="4965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Proveedor de Servicio</a:t>
            </a:r>
            <a:endParaRPr/>
          </a:p>
        </p:txBody>
      </p:sp>
      <p:cxnSp>
        <p:nvCxnSpPr>
          <p:cNvPr id="816" name="Google Shape;816;p104"/>
          <p:cNvCxnSpPr>
            <a:stCxn id="815" idx="2"/>
            <a:endCxn id="814" idx="0"/>
          </p:cNvCxnSpPr>
          <p:nvPr/>
        </p:nvCxnSpPr>
        <p:spPr>
          <a:xfrm flipH="1">
            <a:off x="6800000" y="3820450"/>
            <a:ext cx="714600" cy="404700"/>
          </a:xfrm>
          <a:prstGeom prst="straightConnector1">
            <a:avLst/>
          </a:prstGeom>
          <a:noFill/>
          <a:ln cap="flat" cmpd="sng" w="9525">
            <a:solidFill>
              <a:schemeClr val="dk2"/>
            </a:solidFill>
            <a:prstDash val="solid"/>
            <a:round/>
            <a:headEnd len="med" w="med" type="none"/>
            <a:tailEnd len="med" w="med" type="triangle"/>
          </a:ln>
        </p:spPr>
      </p:cxnSp>
      <p:cxnSp>
        <p:nvCxnSpPr>
          <p:cNvPr id="817" name="Google Shape;817;p104"/>
          <p:cNvCxnSpPr>
            <a:stCxn id="814" idx="1"/>
            <a:endCxn id="804" idx="3"/>
          </p:cNvCxnSpPr>
          <p:nvPr/>
        </p:nvCxnSpPr>
        <p:spPr>
          <a:xfrm flipH="1">
            <a:off x="5734650" y="4473300"/>
            <a:ext cx="451200" cy="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0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Tipos de Procesadores de Eventos</a:t>
            </a:r>
            <a:endParaRPr/>
          </a:p>
        </p:txBody>
      </p:sp>
      <p:sp>
        <p:nvSpPr>
          <p:cNvPr id="823" name="Google Shape;823;p10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Simple Event Processor</a:t>
            </a:r>
            <a:endParaRPr/>
          </a:p>
          <a:p>
            <a:pPr indent="-317500" lvl="1" marL="914400" rtl="0" algn="l">
              <a:spcBef>
                <a:spcPts val="0"/>
              </a:spcBef>
              <a:spcAft>
                <a:spcPts val="0"/>
              </a:spcAft>
              <a:buSzPts val="1400"/>
              <a:buChar char="○"/>
            </a:pPr>
            <a:r>
              <a:rPr lang="en"/>
              <a:t>La llegada de un evento inmediatamente dispara una acción en el procesador de eventos.</a:t>
            </a:r>
            <a:endParaRPr/>
          </a:p>
          <a:p>
            <a:pPr indent="-342900" lvl="0" marL="457200" rtl="0" algn="l">
              <a:spcBef>
                <a:spcPts val="0"/>
              </a:spcBef>
              <a:spcAft>
                <a:spcPts val="0"/>
              </a:spcAft>
              <a:buSzPts val="1800"/>
              <a:buChar char="●"/>
            </a:pPr>
            <a:r>
              <a:rPr lang="en"/>
              <a:t>Event Stream Processor</a:t>
            </a:r>
            <a:endParaRPr/>
          </a:p>
          <a:p>
            <a:pPr indent="-317500" lvl="1" marL="914400" rtl="0" algn="l">
              <a:spcBef>
                <a:spcPts val="0"/>
              </a:spcBef>
              <a:spcAft>
                <a:spcPts val="0"/>
              </a:spcAft>
              <a:buSzPts val="1400"/>
              <a:buChar char="○"/>
            </a:pPr>
            <a:r>
              <a:rPr lang="en"/>
              <a:t>Toma acción de una SERIE de eventos que llegan al procesador de eventos.</a:t>
            </a:r>
            <a:endParaRPr/>
          </a:p>
          <a:p>
            <a:pPr indent="-317500" lvl="1" marL="914400" rtl="0" algn="l">
              <a:spcBef>
                <a:spcPts val="0"/>
              </a:spcBef>
              <a:spcAft>
                <a:spcPts val="0"/>
              </a:spcAft>
              <a:buSzPts val="1400"/>
              <a:buChar char="○"/>
            </a:pPr>
            <a:r>
              <a:rPr lang="en"/>
              <a:t>Tambien llamado real-time processing. (no tan cierto)</a:t>
            </a:r>
            <a:endParaRPr/>
          </a:p>
          <a:p>
            <a:pPr indent="-317500" lvl="1" marL="914400" rtl="0" algn="l">
              <a:spcBef>
                <a:spcPts val="0"/>
              </a:spcBef>
              <a:spcAft>
                <a:spcPts val="0"/>
              </a:spcAft>
              <a:buSzPts val="1400"/>
              <a:buChar char="○"/>
            </a:pPr>
            <a:r>
              <a:rPr lang="en"/>
              <a:t>Ej: Analitica Web.</a:t>
            </a:r>
            <a:endParaRPr/>
          </a:p>
          <a:p>
            <a:pPr indent="-342900" lvl="0" marL="457200" rtl="0" algn="l">
              <a:spcBef>
                <a:spcPts val="0"/>
              </a:spcBef>
              <a:spcAft>
                <a:spcPts val="0"/>
              </a:spcAft>
              <a:buSzPts val="1800"/>
              <a:buChar char="●"/>
            </a:pPr>
            <a:r>
              <a:rPr lang="en"/>
              <a:t>Complex Event Processor</a:t>
            </a:r>
            <a:endParaRPr/>
          </a:p>
          <a:p>
            <a:pPr indent="-317500" lvl="1" marL="914400" rtl="0" algn="l">
              <a:spcBef>
                <a:spcPts val="0"/>
              </a:spcBef>
              <a:spcAft>
                <a:spcPts val="0"/>
              </a:spcAft>
              <a:buSzPts val="1400"/>
              <a:buChar char="○"/>
            </a:pPr>
            <a:r>
              <a:rPr lang="en"/>
              <a:t>Maneja una serie de eventos, y trata de identificar patrones de relación como correlación, causalidad o temporalidad.</a:t>
            </a:r>
            <a:endParaRPr/>
          </a:p>
          <a:p>
            <a:pPr indent="-317500" lvl="1" marL="914400" rtl="0" algn="l">
              <a:spcBef>
                <a:spcPts val="0"/>
              </a:spcBef>
              <a:spcAft>
                <a:spcPts val="0"/>
              </a:spcAft>
              <a:buSzPts val="1400"/>
              <a:buChar char="○"/>
            </a:pPr>
            <a:r>
              <a:rPr lang="en"/>
              <a:t>Detección de fraude, </a:t>
            </a:r>
            <a:r>
              <a:rPr lang="en"/>
              <a:t>ciberseguridad</a:t>
            </a:r>
            <a:r>
              <a:rPr lang="en"/>
              <a:t>, e-commerce, trading.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0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Protocolos</a:t>
            </a:r>
            <a:endParaRPr/>
          </a:p>
        </p:txBody>
      </p:sp>
      <p:sp>
        <p:nvSpPr>
          <p:cNvPr id="829" name="Google Shape;829;p10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AQMT: Advanced Message Queuing Protocol.</a:t>
            </a:r>
            <a:endParaRPr/>
          </a:p>
          <a:p>
            <a:pPr indent="-317500" lvl="1" marL="914400" rtl="0" algn="l">
              <a:spcBef>
                <a:spcPts val="0"/>
              </a:spcBef>
              <a:spcAft>
                <a:spcPts val="0"/>
              </a:spcAft>
              <a:buSzPts val="1400"/>
              <a:buChar char="○"/>
            </a:pPr>
            <a:r>
              <a:rPr lang="en"/>
              <a:t>Sus principales objetivos a cubrir son la fiabilidad y la interoperabilidad.</a:t>
            </a:r>
            <a:endParaRPr sz="1400"/>
          </a:p>
          <a:p>
            <a:pPr indent="-317500" lvl="1" marL="914400" rtl="0" algn="l">
              <a:spcBef>
                <a:spcPts val="0"/>
              </a:spcBef>
              <a:spcAft>
                <a:spcPts val="0"/>
              </a:spcAft>
              <a:buSzPts val="1400"/>
              <a:buChar char="○"/>
            </a:pPr>
            <a:r>
              <a:rPr lang="en"/>
              <a:t>Soporta transaccionalidad.</a:t>
            </a:r>
            <a:endParaRPr/>
          </a:p>
          <a:p>
            <a:pPr indent="-317500" lvl="1" marL="914400" rtl="0" algn="l">
              <a:spcBef>
                <a:spcPts val="0"/>
              </a:spcBef>
              <a:spcAft>
                <a:spcPts val="0"/>
              </a:spcAft>
              <a:buSzPts val="1400"/>
              <a:buChar char="○"/>
            </a:pPr>
            <a:r>
              <a:rPr lang="en"/>
              <a:t>Ej: Google, NASA</a:t>
            </a:r>
            <a:endParaRPr/>
          </a:p>
          <a:p>
            <a:pPr indent="-342900" lvl="0" marL="457200" rtl="0" algn="l">
              <a:spcBef>
                <a:spcPts val="0"/>
              </a:spcBef>
              <a:spcAft>
                <a:spcPts val="0"/>
              </a:spcAft>
              <a:buSzPts val="1800"/>
              <a:buChar char="●"/>
            </a:pPr>
            <a:r>
              <a:rPr lang="en"/>
              <a:t>MQTT: Message Queue Telemetry Transport (MQ Telemetry Transport).</a:t>
            </a:r>
            <a:endParaRPr/>
          </a:p>
          <a:p>
            <a:pPr indent="-317500" lvl="1" marL="914400" rtl="0" algn="l">
              <a:spcBef>
                <a:spcPts val="0"/>
              </a:spcBef>
              <a:spcAft>
                <a:spcPts val="0"/>
              </a:spcAft>
              <a:buSzPts val="1400"/>
              <a:buChar char="○"/>
            </a:pPr>
            <a:r>
              <a:rPr lang="en"/>
              <a:t>Su simplicidad y facilidad de implantación es uno de sus puntos fuertes.</a:t>
            </a:r>
            <a:endParaRPr/>
          </a:p>
          <a:p>
            <a:pPr indent="-317500" lvl="1" marL="914400" rtl="0" algn="l">
              <a:spcBef>
                <a:spcPts val="0"/>
              </a:spcBef>
              <a:spcAft>
                <a:spcPts val="0"/>
              </a:spcAft>
              <a:buSzPts val="1400"/>
              <a:buChar char="○"/>
            </a:pPr>
            <a:r>
              <a:rPr lang="en"/>
              <a:t>Lo de Queue es falso, es Pub/Sub.</a:t>
            </a:r>
            <a:endParaRPr/>
          </a:p>
          <a:p>
            <a:pPr indent="-317500" lvl="1" marL="914400" rtl="0" algn="l">
              <a:spcBef>
                <a:spcPts val="0"/>
              </a:spcBef>
              <a:spcAft>
                <a:spcPts val="0"/>
              </a:spcAft>
              <a:buSzPts val="1400"/>
              <a:buChar char="○"/>
            </a:pPr>
            <a:r>
              <a:rPr lang="en"/>
              <a:t>Indicado para trabajar con localizaciones remotas en las que el ancho de banda es limitado o cambiante, o para recursos limitados. Ej: WhatsApp</a:t>
            </a:r>
            <a:endParaRPr/>
          </a:p>
          <a:p>
            <a:pPr indent="-342900" lvl="0" marL="457200" rtl="0" algn="l">
              <a:spcBef>
                <a:spcPts val="0"/>
              </a:spcBef>
              <a:spcAft>
                <a:spcPts val="0"/>
              </a:spcAft>
              <a:buSzPts val="1800"/>
              <a:buChar char="●"/>
            </a:pPr>
            <a:r>
              <a:rPr lang="en"/>
              <a:t>STOMP: Simple/Streaming Text Oriented Messaging Protocol.</a:t>
            </a:r>
            <a:endParaRPr/>
          </a:p>
          <a:p>
            <a:pPr indent="-317500" lvl="1" marL="914400" rtl="0" algn="l">
              <a:spcBef>
                <a:spcPts val="0"/>
              </a:spcBef>
              <a:spcAft>
                <a:spcPts val="0"/>
              </a:spcAft>
              <a:buSzPts val="1400"/>
              <a:buChar char="○"/>
            </a:pPr>
            <a:r>
              <a:rPr lang="en"/>
              <a:t>Protocolo que está basado en texto, con comunicaciones de texto, como por ejemplo un JSON o un XML.</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10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RasBus</a:t>
            </a:r>
            <a:endParaRPr/>
          </a:p>
        </p:txBody>
      </p:sp>
      <p:sp>
        <p:nvSpPr>
          <p:cNvPr id="835" name="Google Shape;835;p10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MetroBus quiere un sistema llamado RasBus que rastrea buses. Esta empresa quiere adicionar GPS a todos sus buses para que puedan rastrearlos en cualquier ubicación en un </a:t>
            </a:r>
            <a:r>
              <a:rPr lang="en" sz="1700"/>
              <a:t>área</a:t>
            </a:r>
            <a:r>
              <a:rPr lang="en" sz="1700"/>
              <a:t> de 100 metros. Ellos usarán esta información para proveer un tiempo estimado de llegada de los buses a cada una de las paradas principales.</a:t>
            </a:r>
            <a:endParaRPr sz="1700"/>
          </a:p>
          <a:p>
            <a:pPr indent="0" lvl="0" marL="0" rtl="0" algn="l">
              <a:spcBef>
                <a:spcPts val="1600"/>
              </a:spcBef>
              <a:spcAft>
                <a:spcPts val="1600"/>
              </a:spcAft>
              <a:buNone/>
            </a:pPr>
            <a:r>
              <a:rPr lang="en" sz="1700"/>
              <a:t>La unidad que se instalará en cada bus consiste de un receptor de Sistema de Posicionamiento Global (GPS), un transmisor de radio, y otros componentes de hardware y software. El receptor GPS puede determinar su posición en un area de 10 metros cada segundo. Y si está calibrado apropiadamente, este puede rastrear confiablemente la posición del bus y la velocidad en a través de la ruta. El GPS transmite la información, junto con el identificador del bus al sistema RasBus regulamente.</a:t>
            </a:r>
            <a:endParaRPr sz="17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0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Ejemplo EDA (RasBus)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0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CQRS</a:t>
            </a:r>
            <a:endParaRPr/>
          </a:p>
        </p:txBody>
      </p:sp>
      <p:sp>
        <p:nvSpPr>
          <p:cNvPr id="846" name="Google Shape;846;p10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Command and Query Responsibility Segregation</a:t>
            </a:r>
            <a:endParaRPr/>
          </a:p>
          <a:p>
            <a:pPr indent="0" lvl="0" marL="0" rtl="0" algn="l">
              <a:spcBef>
                <a:spcPts val="1600"/>
              </a:spcBef>
              <a:spcAft>
                <a:spcPts val="0"/>
              </a:spcAft>
              <a:buNone/>
            </a:pPr>
            <a:r>
              <a:rPr lang="en"/>
              <a:t>Promueve una arquitectura que es capaz de adaptarse a diferentes entornos.</a:t>
            </a:r>
            <a:endParaRPr/>
          </a:p>
          <a:p>
            <a:pPr indent="0" lvl="0" marL="0" rtl="0" algn="l">
              <a:spcBef>
                <a:spcPts val="1600"/>
              </a:spcBef>
              <a:spcAft>
                <a:spcPts val="0"/>
              </a:spcAft>
              <a:buNone/>
            </a:pPr>
            <a:r>
              <a:rPr lang="en"/>
              <a:t>Se puede usar un modelo diferente para actualizar la información que el modelo para consultarla.</a:t>
            </a:r>
            <a:endParaRPr/>
          </a:p>
          <a:p>
            <a:pPr indent="0" lvl="0" marL="0" rtl="0" algn="l">
              <a:spcBef>
                <a:spcPts val="1600"/>
              </a:spcBef>
              <a:spcAft>
                <a:spcPts val="0"/>
              </a:spcAft>
              <a:buNone/>
            </a:pPr>
            <a:r>
              <a:rPr lang="en"/>
              <a:t>Casi siempre es combinado con Event Sourcing.</a:t>
            </a:r>
            <a:endParaRPr/>
          </a:p>
          <a:p>
            <a:pPr indent="0" lvl="0" marL="0" rtl="0" algn="l">
              <a:spcBef>
                <a:spcPts val="1600"/>
              </a:spcBef>
              <a:spcAft>
                <a:spcPts val="160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1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CQRS</a:t>
            </a:r>
            <a:endParaRPr/>
          </a:p>
        </p:txBody>
      </p:sp>
      <p:sp>
        <p:nvSpPr>
          <p:cNvPr id="852" name="Google Shape;852;p11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Contexto: El dominio de la aplicación combina el procesamiento de entradas y consultas para entregar salidas.</a:t>
            </a:r>
            <a:endParaRPr/>
          </a:p>
          <a:p>
            <a:pPr indent="0" lvl="0" marL="0" rtl="0" algn="l">
              <a:spcBef>
                <a:spcPts val="1600"/>
              </a:spcBef>
              <a:spcAft>
                <a:spcPts val="0"/>
              </a:spcAft>
              <a:buNone/>
            </a:pPr>
            <a:r>
              <a:rPr lang="en"/>
              <a:t>Problema: Para optimizar el desempeño se requiere enfoques </a:t>
            </a:r>
            <a:r>
              <a:rPr lang="en"/>
              <a:t>técnicos</a:t>
            </a:r>
            <a:r>
              <a:rPr lang="en"/>
              <a:t> diferentes entre la entrada y la consulta de información.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Los sistemas de información se usan como datastores CRUD.</a:t>
            </a:r>
            <a:endParaRPr/>
          </a:p>
          <a:p>
            <a:pPr indent="0" lvl="0" marL="0" rtl="0" algn="l">
              <a:spcBef>
                <a:spcPts val="1600"/>
              </a:spcBef>
              <a:spcAft>
                <a:spcPts val="16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11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 se propone en CQRS</a:t>
            </a:r>
            <a:endParaRPr/>
          </a:p>
        </p:txBody>
      </p:sp>
      <p:sp>
        <p:nvSpPr>
          <p:cNvPr id="858" name="Google Shape;858;p11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Particionar el modelo de dominio en dos modelos. Uno enfocado en el procesamiento de transacciones y otro enfocado en procesamiento de consultas.</a:t>
            </a:r>
            <a:endParaRPr/>
          </a:p>
          <a:p>
            <a:pPr indent="0" lvl="0" marL="0" rtl="0" algn="l">
              <a:spcBef>
                <a:spcPts val="1600"/>
              </a:spcBef>
              <a:spcAft>
                <a:spcPts val="1600"/>
              </a:spcAft>
              <a:buNone/>
            </a:pPr>
            <a:r>
              <a:t/>
            </a:r>
            <a:endParaRPr/>
          </a:p>
        </p:txBody>
      </p:sp>
      <p:sp>
        <p:nvSpPr>
          <p:cNvPr id="859" name="Google Shape;859;p111"/>
          <p:cNvSpPr/>
          <p:nvPr/>
        </p:nvSpPr>
        <p:spPr>
          <a:xfrm>
            <a:off x="2246700" y="2341775"/>
            <a:ext cx="2325300" cy="24006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Aplicación</a:t>
            </a:r>
            <a:endParaRPr/>
          </a:p>
        </p:txBody>
      </p:sp>
      <p:sp>
        <p:nvSpPr>
          <p:cNvPr id="860" name="Google Shape;860;p111"/>
          <p:cNvSpPr/>
          <p:nvPr/>
        </p:nvSpPr>
        <p:spPr>
          <a:xfrm>
            <a:off x="311700" y="3097575"/>
            <a:ext cx="691800" cy="710100"/>
          </a:xfrm>
          <a:prstGeom prst="rect">
            <a:avLst/>
          </a:prstGeom>
          <a:solidFill>
            <a:srgbClr val="FF96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UI</a:t>
            </a:r>
            <a:endParaRPr/>
          </a:p>
        </p:txBody>
      </p:sp>
      <p:sp>
        <p:nvSpPr>
          <p:cNvPr id="861" name="Google Shape;861;p111"/>
          <p:cNvSpPr/>
          <p:nvPr/>
        </p:nvSpPr>
        <p:spPr>
          <a:xfrm>
            <a:off x="2795100" y="2682650"/>
            <a:ext cx="1288800" cy="6078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Modelo de Consulta</a:t>
            </a:r>
            <a:endParaRPr/>
          </a:p>
        </p:txBody>
      </p:sp>
      <p:sp>
        <p:nvSpPr>
          <p:cNvPr id="862" name="Google Shape;862;p111"/>
          <p:cNvSpPr/>
          <p:nvPr/>
        </p:nvSpPr>
        <p:spPr>
          <a:xfrm>
            <a:off x="2795100" y="3857875"/>
            <a:ext cx="1288800" cy="607800"/>
          </a:xfrm>
          <a:prstGeom prst="rect">
            <a:avLst/>
          </a:prstGeom>
          <a:solidFill>
            <a:srgbClr val="0075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Modelo de Comandos</a:t>
            </a:r>
            <a:endParaRPr/>
          </a:p>
        </p:txBody>
      </p:sp>
      <p:sp>
        <p:nvSpPr>
          <p:cNvPr id="863" name="Google Shape;863;p111"/>
          <p:cNvSpPr/>
          <p:nvPr/>
        </p:nvSpPr>
        <p:spPr>
          <a:xfrm>
            <a:off x="2156000" y="2887250"/>
            <a:ext cx="198600" cy="198600"/>
          </a:xfrm>
          <a:prstGeom prst="ellipse">
            <a:avLst/>
          </a:prstGeom>
          <a:solidFill>
            <a:srgbClr val="0086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1"/>
          <p:cNvSpPr/>
          <p:nvPr/>
        </p:nvSpPr>
        <p:spPr>
          <a:xfrm>
            <a:off x="2156000" y="4062475"/>
            <a:ext cx="198600" cy="198600"/>
          </a:xfrm>
          <a:prstGeom prst="ellipse">
            <a:avLst/>
          </a:prstGeom>
          <a:solidFill>
            <a:srgbClr val="0086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5" name="Google Shape;865;p111"/>
          <p:cNvCxnSpPr>
            <a:stCxn id="860" idx="3"/>
            <a:endCxn id="863" idx="2"/>
          </p:cNvCxnSpPr>
          <p:nvPr/>
        </p:nvCxnSpPr>
        <p:spPr>
          <a:xfrm flipH="1" rot="10800000">
            <a:off x="1003500" y="2986425"/>
            <a:ext cx="1152600" cy="466200"/>
          </a:xfrm>
          <a:prstGeom prst="straightConnector1">
            <a:avLst/>
          </a:prstGeom>
          <a:noFill/>
          <a:ln cap="flat" cmpd="sng" w="9525">
            <a:solidFill>
              <a:schemeClr val="dk2"/>
            </a:solidFill>
            <a:prstDash val="solid"/>
            <a:round/>
            <a:headEnd len="med" w="med" type="none"/>
            <a:tailEnd len="med" w="med" type="triangle"/>
          </a:ln>
        </p:spPr>
      </p:cxnSp>
      <p:cxnSp>
        <p:nvCxnSpPr>
          <p:cNvPr id="866" name="Google Shape;866;p111"/>
          <p:cNvCxnSpPr>
            <a:endCxn id="860" idx="3"/>
          </p:cNvCxnSpPr>
          <p:nvPr/>
        </p:nvCxnSpPr>
        <p:spPr>
          <a:xfrm rot="10800000">
            <a:off x="1003500" y="3452625"/>
            <a:ext cx="1152600" cy="709200"/>
          </a:xfrm>
          <a:prstGeom prst="straightConnector1">
            <a:avLst/>
          </a:prstGeom>
          <a:noFill/>
          <a:ln cap="flat" cmpd="sng" w="9525">
            <a:solidFill>
              <a:schemeClr val="dk2"/>
            </a:solidFill>
            <a:prstDash val="solid"/>
            <a:round/>
            <a:headEnd len="med" w="med" type="none"/>
            <a:tailEnd len="med" w="med" type="triangle"/>
          </a:ln>
        </p:spPr>
      </p:cxnSp>
      <p:sp>
        <p:nvSpPr>
          <p:cNvPr id="867" name="Google Shape;867;p111"/>
          <p:cNvSpPr/>
          <p:nvPr/>
        </p:nvSpPr>
        <p:spPr>
          <a:xfrm>
            <a:off x="5585000" y="3685625"/>
            <a:ext cx="853500" cy="931800"/>
          </a:xfrm>
          <a:prstGeom prst="can">
            <a:avLst>
              <a:gd fmla="val 25000" name="adj"/>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8" name="Google Shape;868;p111"/>
          <p:cNvCxnSpPr>
            <a:stCxn id="869" idx="2"/>
            <a:endCxn id="861" idx="3"/>
          </p:cNvCxnSpPr>
          <p:nvPr/>
        </p:nvCxnSpPr>
        <p:spPr>
          <a:xfrm rot="10800000">
            <a:off x="4083950" y="2986550"/>
            <a:ext cx="1537800" cy="0"/>
          </a:xfrm>
          <a:prstGeom prst="straightConnector1">
            <a:avLst/>
          </a:prstGeom>
          <a:noFill/>
          <a:ln cap="flat" cmpd="sng" w="9525">
            <a:solidFill>
              <a:schemeClr val="dk2"/>
            </a:solidFill>
            <a:prstDash val="solid"/>
            <a:round/>
            <a:headEnd len="med" w="med" type="none"/>
            <a:tailEnd len="med" w="med" type="triangle"/>
          </a:ln>
        </p:spPr>
      </p:cxnSp>
      <p:cxnSp>
        <p:nvCxnSpPr>
          <p:cNvPr id="870" name="Google Shape;870;p111"/>
          <p:cNvCxnSpPr>
            <a:stCxn id="862" idx="3"/>
            <a:endCxn id="867" idx="2"/>
          </p:cNvCxnSpPr>
          <p:nvPr/>
        </p:nvCxnSpPr>
        <p:spPr>
          <a:xfrm flipH="1" rot="10800000">
            <a:off x="4083900" y="4151575"/>
            <a:ext cx="1501200" cy="10200"/>
          </a:xfrm>
          <a:prstGeom prst="straightConnector1">
            <a:avLst/>
          </a:prstGeom>
          <a:noFill/>
          <a:ln cap="flat" cmpd="sng" w="9525">
            <a:solidFill>
              <a:schemeClr val="dk2"/>
            </a:solidFill>
            <a:prstDash val="solid"/>
            <a:round/>
            <a:headEnd len="med" w="med" type="none"/>
            <a:tailEnd len="med" w="med" type="triangle"/>
          </a:ln>
        </p:spPr>
      </p:cxnSp>
      <p:cxnSp>
        <p:nvCxnSpPr>
          <p:cNvPr id="871" name="Google Shape;871;p111"/>
          <p:cNvCxnSpPr>
            <a:stCxn id="863" idx="6"/>
            <a:endCxn id="861" idx="1"/>
          </p:cNvCxnSpPr>
          <p:nvPr/>
        </p:nvCxnSpPr>
        <p:spPr>
          <a:xfrm>
            <a:off x="2354600" y="2986550"/>
            <a:ext cx="440400" cy="0"/>
          </a:xfrm>
          <a:prstGeom prst="straightConnector1">
            <a:avLst/>
          </a:prstGeom>
          <a:noFill/>
          <a:ln cap="flat" cmpd="sng" w="9525">
            <a:solidFill>
              <a:schemeClr val="dk2"/>
            </a:solidFill>
            <a:prstDash val="solid"/>
            <a:round/>
            <a:headEnd len="med" w="med" type="none"/>
            <a:tailEnd len="med" w="med" type="triangle"/>
          </a:ln>
        </p:spPr>
      </p:cxnSp>
      <p:cxnSp>
        <p:nvCxnSpPr>
          <p:cNvPr id="872" name="Google Shape;872;p111"/>
          <p:cNvCxnSpPr>
            <a:stCxn id="862" idx="1"/>
            <a:endCxn id="864" idx="6"/>
          </p:cNvCxnSpPr>
          <p:nvPr/>
        </p:nvCxnSpPr>
        <p:spPr>
          <a:xfrm rot="10800000">
            <a:off x="2354700" y="4161775"/>
            <a:ext cx="440400" cy="0"/>
          </a:xfrm>
          <a:prstGeom prst="straightConnector1">
            <a:avLst/>
          </a:prstGeom>
          <a:noFill/>
          <a:ln cap="flat" cmpd="sng" w="9525">
            <a:solidFill>
              <a:schemeClr val="dk2"/>
            </a:solidFill>
            <a:prstDash val="solid"/>
            <a:round/>
            <a:headEnd len="med" w="med" type="none"/>
            <a:tailEnd len="med" w="med" type="triangle"/>
          </a:ln>
        </p:spPr>
      </p:cxnSp>
      <p:sp>
        <p:nvSpPr>
          <p:cNvPr id="869" name="Google Shape;869;p111"/>
          <p:cNvSpPr/>
          <p:nvPr/>
        </p:nvSpPr>
        <p:spPr>
          <a:xfrm>
            <a:off x="5621750" y="2561900"/>
            <a:ext cx="780000" cy="849300"/>
          </a:xfrm>
          <a:prstGeom prst="can">
            <a:avLst>
              <a:gd fmla="val 25000" name="adj"/>
            </a:avLst>
          </a:prstGeom>
          <a:solidFill>
            <a:srgbClr val="C64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1"/>
          <p:cNvSpPr/>
          <p:nvPr/>
        </p:nvSpPr>
        <p:spPr>
          <a:xfrm rot="5400000">
            <a:off x="5702700" y="3408275"/>
            <a:ext cx="613200" cy="267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ralAT">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